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9"/>
  </p:notesMasterIdLst>
  <p:sldIdLst>
    <p:sldId id="258" r:id="rId2"/>
    <p:sldId id="259" r:id="rId3"/>
    <p:sldId id="260" r:id="rId4"/>
    <p:sldId id="743" r:id="rId5"/>
    <p:sldId id="734" r:id="rId6"/>
    <p:sldId id="268" r:id="rId7"/>
    <p:sldId id="301" r:id="rId8"/>
    <p:sldId id="744" r:id="rId9"/>
    <p:sldId id="703" r:id="rId10"/>
    <p:sldId id="735" r:id="rId11"/>
    <p:sldId id="745" r:id="rId12"/>
    <p:sldId id="742" r:id="rId13"/>
    <p:sldId id="746" r:id="rId14"/>
    <p:sldId id="736" r:id="rId15"/>
    <p:sldId id="737" r:id="rId16"/>
    <p:sldId id="738" r:id="rId17"/>
    <p:sldId id="739" r:id="rId18"/>
    <p:sldId id="740" r:id="rId19"/>
    <p:sldId id="741" r:id="rId20"/>
    <p:sldId id="747" r:id="rId21"/>
    <p:sldId id="748" r:id="rId22"/>
    <p:sldId id="295" r:id="rId23"/>
    <p:sldId id="296" r:id="rId24"/>
    <p:sldId id="297" r:id="rId25"/>
    <p:sldId id="298" r:id="rId26"/>
    <p:sldId id="299" r:id="rId27"/>
    <p:sldId id="300" r:id="rId2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7025" autoAdjust="0"/>
    <p:restoredTop sz="94598" autoAdjust="0"/>
  </p:normalViewPr>
  <p:slideViewPr>
    <p:cSldViewPr snapToGrid="0">
      <p:cViewPr varScale="1">
        <p:scale>
          <a:sx n="81" d="100"/>
          <a:sy n="81" d="100"/>
        </p:scale>
        <p:origin x="658" y="62"/>
      </p:cViewPr>
      <p:guideLst/>
    </p:cSldViewPr>
  </p:slideViewPr>
  <p:notesTextViewPr>
    <p:cViewPr>
      <p:scale>
        <a:sx n="3" d="2"/>
        <a:sy n="3" d="2"/>
      </p:scale>
      <p:origin x="0" y="0"/>
    </p:cViewPr>
  </p:notesTextViewPr>
  <p:sorterViewPr>
    <p:cViewPr varScale="1">
      <p:scale>
        <a:sx n="100" d="100"/>
        <a:sy n="100" d="100"/>
      </p:scale>
      <p:origin x="0" y="-1867"/>
    </p:cViewPr>
  </p:sorterViewPr>
  <p:notesViewPr>
    <p:cSldViewPr snapToGrid="0">
      <p:cViewPr varScale="1">
        <p:scale>
          <a:sx n="65" d="100"/>
          <a:sy n="65" d="100"/>
        </p:scale>
        <p:origin x="3154" y="4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A5FA336-B8A5-47EB-B2CB-DA872F80DF8A}" type="datetimeFigureOut">
              <a:rPr lang="en-US" smtClean="0"/>
              <a:t>6/20/2019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769EDB8-C23C-46A9-B647-7ACF659CD837}" type="slidenum">
              <a:rPr lang="en-US" smtClean="0"/>
              <a:t>‹#›</a:t>
            </a:fld>
            <a:endParaRPr lang="en-US"/>
          </a:p>
        </p:txBody>
      </p:sp>
    </p:spTree>
    <p:extLst>
      <p:ext uri="{BB962C8B-B14F-4D97-AF65-F5344CB8AC3E}">
        <p14:creationId xmlns:p14="http://schemas.microsoft.com/office/powerpoint/2010/main" val="383738596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656931"/>
            <a:ext cx="5486400" cy="3600450"/>
          </a:xfrm>
        </p:spPr>
        <p:txBody>
          <a:bodyPr/>
          <a:lstStyle/>
          <a:p>
            <a:r>
              <a:rPr lang="en-US" b="1" dirty="0"/>
              <a:t>The following program was created specifically for Simple Thoracostomy Kit orientation and training.</a:t>
            </a:r>
          </a:p>
          <a:p>
            <a:endParaRPr lang="en-US" dirty="0"/>
          </a:p>
          <a:p>
            <a:r>
              <a:rPr lang="en-US" dirty="0"/>
              <a:t>For  questions, concerns or additional information please contact: </a:t>
            </a:r>
          </a:p>
          <a:p>
            <a:endParaRPr lang="en-US" dirty="0"/>
          </a:p>
          <a:p>
            <a:r>
              <a:rPr lang="en-US" dirty="0"/>
              <a:t>North American Rescue®, LLC </a:t>
            </a:r>
          </a:p>
          <a:p>
            <a:endParaRPr lang="en-US" dirty="0"/>
          </a:p>
          <a:p>
            <a:r>
              <a:rPr lang="en-US" dirty="0"/>
              <a:t>email: info@NARescue.com</a:t>
            </a:r>
          </a:p>
          <a:p>
            <a:endParaRPr lang="en-US" b="1" dirty="0"/>
          </a:p>
          <a:p>
            <a:r>
              <a:rPr lang="en-US" dirty="0"/>
              <a:t>Tel: 864.675.9800</a:t>
            </a:r>
            <a:endParaRPr lang="en-US" cap="all" dirty="0"/>
          </a:p>
          <a:p>
            <a:endParaRPr lang="en-US" dirty="0"/>
          </a:p>
          <a:p>
            <a:r>
              <a:rPr lang="en-US" dirty="0"/>
              <a:t>Mail: 35 Tedwall Court</a:t>
            </a:r>
            <a:br>
              <a:rPr lang="en-US" dirty="0"/>
            </a:br>
            <a:r>
              <a:rPr lang="en-US" dirty="0"/>
              <a:t>          Greer, SC 29650-4791</a:t>
            </a:r>
            <a:br>
              <a:rPr lang="en-US" dirty="0"/>
            </a:br>
            <a:endParaRPr lang="en-US" dirty="0"/>
          </a:p>
          <a:p>
            <a:r>
              <a:rPr lang="en-US" dirty="0"/>
              <a:t>Fax: 864.675.9880</a:t>
            </a:r>
          </a:p>
          <a:p>
            <a:endParaRPr lang="en-US" dirty="0"/>
          </a:p>
        </p:txBody>
      </p:sp>
      <p:sp>
        <p:nvSpPr>
          <p:cNvPr id="4" name="Slide Number Placeholder 3"/>
          <p:cNvSpPr>
            <a:spLocks noGrp="1"/>
          </p:cNvSpPr>
          <p:nvPr>
            <p:ph type="sldNum" sz="quarter" idx="10"/>
          </p:nvPr>
        </p:nvSpPr>
        <p:spPr/>
        <p:txBody>
          <a:bodyPr/>
          <a:lstStyle/>
          <a:p>
            <a:fld id="{E6023C06-E23F-458F-BDFD-AE89A8D7716F}" type="slidenum">
              <a:rPr lang="en-US" smtClean="0">
                <a:solidFill>
                  <a:prstClr val="black"/>
                </a:solidFill>
              </a:rPr>
              <a:pPr/>
              <a:t>1</a:t>
            </a:fld>
            <a:endParaRPr lang="en-US">
              <a:solidFill>
                <a:prstClr val="black"/>
              </a:solidFill>
            </a:endParaRPr>
          </a:p>
        </p:txBody>
      </p:sp>
    </p:spTree>
    <p:extLst>
      <p:ext uri="{BB962C8B-B14F-4D97-AF65-F5344CB8AC3E}">
        <p14:creationId xmlns:p14="http://schemas.microsoft.com/office/powerpoint/2010/main" val="247194025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Thoracostomy should occur at the 4</a:t>
            </a:r>
            <a:r>
              <a:rPr lang="en-US" b="1" baseline="30000" dirty="0"/>
              <a:t>th</a:t>
            </a:r>
            <a:r>
              <a:rPr lang="en-US" b="1" dirty="0"/>
              <a:t> or 5</a:t>
            </a:r>
            <a:r>
              <a:rPr lang="en-US" b="1" baseline="30000" dirty="0"/>
              <a:t>th</a:t>
            </a:r>
            <a:r>
              <a:rPr lang="en-US" b="1" dirty="0"/>
              <a:t> intercostal space on the anterior axillary line</a:t>
            </a:r>
            <a:r>
              <a:rPr lang="en-US" dirty="0"/>
              <a:t> (Consult protocol or standards for verification).</a:t>
            </a:r>
          </a:p>
          <a:p>
            <a:endParaRPr lang="en-US" dirty="0"/>
          </a:p>
          <a:p>
            <a:r>
              <a:rPr lang="en-US" dirty="0"/>
              <a:t>Important: Once site has been correctly identified, it should be thoroughly cleansed according to protocol and applicable standards of care. </a:t>
            </a:r>
          </a:p>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6023C06-E23F-458F-BDFD-AE89A8D7716F}"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569731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Thoracostomy should occur at the 4</a:t>
            </a:r>
            <a:r>
              <a:rPr lang="en-US" b="1" baseline="30000" dirty="0"/>
              <a:t>th</a:t>
            </a:r>
            <a:r>
              <a:rPr lang="en-US" b="1" dirty="0"/>
              <a:t> or 5</a:t>
            </a:r>
            <a:r>
              <a:rPr lang="en-US" b="1" baseline="30000" dirty="0"/>
              <a:t>th</a:t>
            </a:r>
            <a:r>
              <a:rPr lang="en-US" b="1" dirty="0"/>
              <a:t> intercostal space on the anterior axillary line</a:t>
            </a:r>
            <a:r>
              <a:rPr lang="en-US" dirty="0"/>
              <a:t> (Consult protocol or standards for verification).</a:t>
            </a:r>
          </a:p>
          <a:p>
            <a:endParaRPr lang="en-US" dirty="0"/>
          </a:p>
          <a:p>
            <a:r>
              <a:rPr lang="en-US" dirty="0"/>
              <a:t>Important: Once site has been correctly identified, it should be thoroughly cleansed according to protocol and applicable standards of care. </a:t>
            </a:r>
          </a:p>
          <a:p>
            <a:endParaRPr lang="en-US" dirty="0"/>
          </a:p>
        </p:txBody>
      </p:sp>
      <p:sp>
        <p:nvSpPr>
          <p:cNvPr id="4" name="Slide Number Placeholder 3"/>
          <p:cNvSpPr>
            <a:spLocks noGrp="1"/>
          </p:cNvSpPr>
          <p:nvPr>
            <p:ph type="sldNum" sz="quarter" idx="5"/>
          </p:nvPr>
        </p:nvSpPr>
        <p:spPr/>
        <p:txBody>
          <a:bodyPr/>
          <a:lstStyle/>
          <a:p>
            <a:fld id="{D769EDB8-C23C-46A9-B647-7ACF659CD837}" type="slidenum">
              <a:rPr lang="en-US" smtClean="0"/>
              <a:t>11</a:t>
            </a:fld>
            <a:endParaRPr lang="en-US"/>
          </a:p>
        </p:txBody>
      </p:sp>
    </p:spTree>
    <p:extLst>
      <p:ext uri="{BB962C8B-B14F-4D97-AF65-F5344CB8AC3E}">
        <p14:creationId xmlns:p14="http://schemas.microsoft.com/office/powerpoint/2010/main" val="288363645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5"/>
          </p:nvPr>
        </p:nvSpPr>
        <p:spPr/>
        <p:txBody>
          <a:bodyPr/>
          <a:lstStyle/>
          <a:p>
            <a:fld id="{D769EDB8-C23C-46A9-B647-7ACF659CD837}" type="slidenum">
              <a:rPr lang="en-US" smtClean="0"/>
              <a:t>12</a:t>
            </a:fld>
            <a:endParaRPr lang="en-US"/>
          </a:p>
        </p:txBody>
      </p:sp>
      <p:sp>
        <p:nvSpPr>
          <p:cNvPr id="5" name="Notes Placeholder 2">
            <a:extLst>
              <a:ext uri="{FF2B5EF4-FFF2-40B4-BE49-F238E27FC236}">
                <a16:creationId xmlns:a16="http://schemas.microsoft.com/office/drawing/2014/main" id="{92FBC06F-58EF-4973-8225-54E11271A683}"/>
              </a:ext>
            </a:extLst>
          </p:cNvPr>
          <p:cNvSpPr txBox="1">
            <a:spLocks/>
          </p:cNvSpPr>
          <p:nvPr/>
        </p:nvSpPr>
        <p:spPr>
          <a:xfrm>
            <a:off x="685800" y="4400550"/>
            <a:ext cx="5486400" cy="3600450"/>
          </a:xfrm>
          <a:prstGeom prst="rect">
            <a:avLst/>
          </a:prstGeom>
        </p:spPr>
        <p:txBody>
          <a:bodyPr vert="horz" lIns="91440" tIns="45720" rIns="91440" bIns="45720" rtlCol="0"/>
          <a:lst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a:lstStyle>
          <a:p>
            <a:r>
              <a:rPr lang="en-US" b="1" dirty="0"/>
              <a:t>Thoracostomy should occur at the 4</a:t>
            </a:r>
            <a:r>
              <a:rPr lang="en-US" b="1" baseline="30000" dirty="0"/>
              <a:t>th</a:t>
            </a:r>
            <a:r>
              <a:rPr lang="en-US" b="1" dirty="0"/>
              <a:t> or 5</a:t>
            </a:r>
            <a:r>
              <a:rPr lang="en-US" b="1" baseline="30000" dirty="0"/>
              <a:t>th</a:t>
            </a:r>
            <a:r>
              <a:rPr lang="en-US" b="1" dirty="0"/>
              <a:t> intercostal space on the anterior axillary line</a:t>
            </a:r>
            <a:r>
              <a:rPr lang="en-US" dirty="0"/>
              <a:t> (Consult protocol or standards for verification).</a:t>
            </a:r>
          </a:p>
          <a:p>
            <a:endParaRPr lang="en-US" dirty="0"/>
          </a:p>
          <a:p>
            <a:r>
              <a:rPr lang="en-US" dirty="0"/>
              <a:t>Important: Once site has been correctly identified, it should be thoroughly cleansed according to protocol and applicable standards of care. </a:t>
            </a:r>
          </a:p>
          <a:p>
            <a:endParaRPr lang="en-US" dirty="0"/>
          </a:p>
        </p:txBody>
      </p:sp>
    </p:spTree>
    <p:extLst>
      <p:ext uri="{BB962C8B-B14F-4D97-AF65-F5344CB8AC3E}">
        <p14:creationId xmlns:p14="http://schemas.microsoft.com/office/powerpoint/2010/main" val="348635473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5"/>
          </p:nvPr>
        </p:nvSpPr>
        <p:spPr/>
        <p:txBody>
          <a:bodyPr/>
          <a:lstStyle/>
          <a:p>
            <a:fld id="{D769EDB8-C23C-46A9-B647-7ACF659CD837}" type="slidenum">
              <a:rPr lang="en-US" smtClean="0"/>
              <a:t>13</a:t>
            </a:fld>
            <a:endParaRPr lang="en-US"/>
          </a:p>
        </p:txBody>
      </p:sp>
      <p:sp>
        <p:nvSpPr>
          <p:cNvPr id="5" name="Notes Placeholder 2">
            <a:extLst>
              <a:ext uri="{FF2B5EF4-FFF2-40B4-BE49-F238E27FC236}">
                <a16:creationId xmlns:a16="http://schemas.microsoft.com/office/drawing/2014/main" id="{2D17B3B1-8E3E-4558-8F3A-3BE1DA3B0BD0}"/>
              </a:ext>
            </a:extLst>
          </p:cNvPr>
          <p:cNvSpPr>
            <a:spLocks noGrp="1"/>
          </p:cNvSpPr>
          <p:nvPr>
            <p:ph type="body" idx="1"/>
          </p:nvPr>
        </p:nvSpPr>
        <p:spPr>
          <a:xfrm>
            <a:off x="685800" y="4400550"/>
            <a:ext cx="5486400" cy="3600450"/>
          </a:xfrm>
        </p:spPr>
        <p:txBody>
          <a:bodyPr/>
          <a:lstStyle/>
          <a:p>
            <a:r>
              <a:rPr lang="en-US" b="1" dirty="0"/>
              <a:t>Thoracostomy should occur at the 4</a:t>
            </a:r>
            <a:r>
              <a:rPr lang="en-US" b="1" baseline="30000" dirty="0"/>
              <a:t>th</a:t>
            </a:r>
            <a:r>
              <a:rPr lang="en-US" b="1" dirty="0"/>
              <a:t> or 5</a:t>
            </a:r>
            <a:r>
              <a:rPr lang="en-US" b="1" baseline="30000" dirty="0"/>
              <a:t>th</a:t>
            </a:r>
            <a:r>
              <a:rPr lang="en-US" b="1" dirty="0"/>
              <a:t> intercostal space on the anterior axillary line</a:t>
            </a:r>
            <a:r>
              <a:rPr lang="en-US" dirty="0"/>
              <a:t> (Consult protocol or standards for verification).</a:t>
            </a:r>
          </a:p>
          <a:p>
            <a:endParaRPr lang="en-US" dirty="0"/>
          </a:p>
          <a:p>
            <a:r>
              <a:rPr lang="en-US" dirty="0"/>
              <a:t>Important: Once site has been correctly identified, it should be thoroughly cleansed according to protocol and applicable standards of care. </a:t>
            </a:r>
          </a:p>
          <a:p>
            <a:endParaRPr lang="en-US" dirty="0"/>
          </a:p>
        </p:txBody>
      </p:sp>
    </p:spTree>
    <p:extLst>
      <p:ext uri="{BB962C8B-B14F-4D97-AF65-F5344CB8AC3E}">
        <p14:creationId xmlns:p14="http://schemas.microsoft.com/office/powerpoint/2010/main" val="4898136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5"/>
          </p:nvPr>
        </p:nvSpPr>
        <p:spPr/>
        <p:txBody>
          <a:bodyPr/>
          <a:lstStyle/>
          <a:p>
            <a:fld id="{D769EDB8-C23C-46A9-B647-7ACF659CD837}" type="slidenum">
              <a:rPr lang="en-US" smtClean="0"/>
              <a:t>14</a:t>
            </a:fld>
            <a:endParaRPr lang="en-US"/>
          </a:p>
        </p:txBody>
      </p:sp>
      <p:sp>
        <p:nvSpPr>
          <p:cNvPr id="5" name="Notes Placeholder 2">
            <a:extLst>
              <a:ext uri="{FF2B5EF4-FFF2-40B4-BE49-F238E27FC236}">
                <a16:creationId xmlns:a16="http://schemas.microsoft.com/office/drawing/2014/main" id="{B6EFBBA9-77ED-4F14-B3E7-25E3F2532F69}"/>
              </a:ext>
            </a:extLst>
          </p:cNvPr>
          <p:cNvSpPr>
            <a:spLocks noGrp="1"/>
          </p:cNvSpPr>
          <p:nvPr>
            <p:ph type="body" idx="1"/>
          </p:nvPr>
        </p:nvSpPr>
        <p:spPr>
          <a:xfrm>
            <a:off x="685800" y="4400550"/>
            <a:ext cx="5486400" cy="3600450"/>
          </a:xfrm>
        </p:spPr>
        <p:txBody>
          <a:bodyPr/>
          <a:lstStyle/>
          <a:p>
            <a:r>
              <a:rPr lang="en-US" b="1" dirty="0"/>
              <a:t>Thoracostomy should occur at the 4</a:t>
            </a:r>
            <a:r>
              <a:rPr lang="en-US" b="1" baseline="30000" dirty="0"/>
              <a:t>th</a:t>
            </a:r>
            <a:r>
              <a:rPr lang="en-US" b="1" dirty="0"/>
              <a:t> or 5</a:t>
            </a:r>
            <a:r>
              <a:rPr lang="en-US" b="1" baseline="30000" dirty="0"/>
              <a:t>th</a:t>
            </a:r>
            <a:r>
              <a:rPr lang="en-US" b="1" dirty="0"/>
              <a:t> intercostal space on the anterior axillary line</a:t>
            </a:r>
            <a:r>
              <a:rPr lang="en-US" dirty="0"/>
              <a:t> (Consult protocol or standards for verification).</a:t>
            </a:r>
          </a:p>
          <a:p>
            <a:endParaRPr lang="en-US" dirty="0"/>
          </a:p>
          <a:p>
            <a:r>
              <a:rPr lang="en-US" dirty="0"/>
              <a:t>Important: Once site has been correctly identified, it should be thoroughly cleansed according to protocol and applicable standards of care. </a:t>
            </a:r>
          </a:p>
          <a:p>
            <a:endParaRPr lang="en-US" dirty="0"/>
          </a:p>
        </p:txBody>
      </p:sp>
    </p:spTree>
    <p:extLst>
      <p:ext uri="{BB962C8B-B14F-4D97-AF65-F5344CB8AC3E}">
        <p14:creationId xmlns:p14="http://schemas.microsoft.com/office/powerpoint/2010/main" val="51389482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Incise tissue to the depth of the patient’s ribs.</a:t>
            </a:r>
          </a:p>
        </p:txBody>
      </p:sp>
      <p:sp>
        <p:nvSpPr>
          <p:cNvPr id="4" name="Slide Number Placeholder 3"/>
          <p:cNvSpPr>
            <a:spLocks noGrp="1"/>
          </p:cNvSpPr>
          <p:nvPr>
            <p:ph type="sldNum" sz="quarter" idx="5"/>
          </p:nvPr>
        </p:nvSpPr>
        <p:spPr/>
        <p:txBody>
          <a:bodyPr/>
          <a:lstStyle/>
          <a:p>
            <a:fld id="{D769EDB8-C23C-46A9-B647-7ACF659CD837}" type="slidenum">
              <a:rPr lang="en-US" smtClean="0"/>
              <a:t>15</a:t>
            </a:fld>
            <a:endParaRPr lang="en-US"/>
          </a:p>
        </p:txBody>
      </p:sp>
    </p:spTree>
    <p:extLst>
      <p:ext uri="{BB962C8B-B14F-4D97-AF65-F5344CB8AC3E}">
        <p14:creationId xmlns:p14="http://schemas.microsoft.com/office/powerpoint/2010/main" val="224005102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Carefully (ribs may be fractured) confirm insertion depth.</a:t>
            </a:r>
          </a:p>
        </p:txBody>
      </p:sp>
      <p:sp>
        <p:nvSpPr>
          <p:cNvPr id="4" name="Slide Number Placeholder 3"/>
          <p:cNvSpPr>
            <a:spLocks noGrp="1"/>
          </p:cNvSpPr>
          <p:nvPr>
            <p:ph type="sldNum" sz="quarter" idx="5"/>
          </p:nvPr>
        </p:nvSpPr>
        <p:spPr/>
        <p:txBody>
          <a:bodyPr/>
          <a:lstStyle/>
          <a:p>
            <a:fld id="{D769EDB8-C23C-46A9-B647-7ACF659CD837}" type="slidenum">
              <a:rPr lang="en-US" smtClean="0"/>
              <a:t>16</a:t>
            </a:fld>
            <a:endParaRPr lang="en-US"/>
          </a:p>
        </p:txBody>
      </p:sp>
    </p:spTree>
    <p:extLst>
      <p:ext uri="{BB962C8B-B14F-4D97-AF65-F5344CB8AC3E}">
        <p14:creationId xmlns:p14="http://schemas.microsoft.com/office/powerpoint/2010/main" val="3684661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Utilizing Rochester Pean (Kelly), penetrate parietal pleura. </a:t>
            </a:r>
          </a:p>
          <a:p>
            <a:endParaRPr lang="en-US" dirty="0"/>
          </a:p>
          <a:p>
            <a:r>
              <a:rPr lang="en-US" dirty="0"/>
              <a:t>Penetration is accomplished with a gently, steady push (while feeling for a sudden “give” or “pop”).</a:t>
            </a:r>
          </a:p>
          <a:p>
            <a:endParaRPr lang="en-US" dirty="0"/>
          </a:p>
          <a:p>
            <a:r>
              <a:rPr lang="en-US" dirty="0"/>
              <a:t>Depth should generally NOT exceed 3 cm past targeted rib.</a:t>
            </a:r>
          </a:p>
          <a:p>
            <a:endParaRPr lang="en-US" dirty="0"/>
          </a:p>
          <a:p>
            <a:r>
              <a:rPr lang="en-US" b="1" dirty="0">
                <a:solidFill>
                  <a:srgbClr val="C00000"/>
                </a:solidFill>
              </a:rPr>
              <a:t>USE CAUTION</a:t>
            </a:r>
            <a:r>
              <a:rPr lang="en-US" dirty="0">
                <a:solidFill>
                  <a:srgbClr val="C00000"/>
                </a:solidFill>
              </a:rPr>
              <a:t>. </a:t>
            </a:r>
            <a:r>
              <a:rPr lang="en-US" b="1" dirty="0">
                <a:solidFill>
                  <a:srgbClr val="C00000"/>
                </a:solidFill>
              </a:rPr>
              <a:t>Contents in thoracic cavity MAY BE UNDER PRESSURE</a:t>
            </a:r>
            <a:r>
              <a:rPr lang="en-US" dirty="0">
                <a:solidFill>
                  <a:srgbClr val="C00000"/>
                </a:solidFill>
              </a:rPr>
              <a:t>. Penetration into the thoracic cavity may dramatically release this pressure. </a:t>
            </a:r>
            <a:r>
              <a:rPr lang="en-US" b="1" dirty="0">
                <a:solidFill>
                  <a:srgbClr val="C00000"/>
                </a:solidFill>
              </a:rPr>
              <a:t>Biohazard precautions and the use of personal protective equipment are necessary.     </a:t>
            </a:r>
          </a:p>
        </p:txBody>
      </p:sp>
      <p:sp>
        <p:nvSpPr>
          <p:cNvPr id="4" name="Slide Number Placeholder 3"/>
          <p:cNvSpPr>
            <a:spLocks noGrp="1"/>
          </p:cNvSpPr>
          <p:nvPr>
            <p:ph type="sldNum" sz="quarter" idx="5"/>
          </p:nvPr>
        </p:nvSpPr>
        <p:spPr/>
        <p:txBody>
          <a:bodyPr/>
          <a:lstStyle/>
          <a:p>
            <a:fld id="{D769EDB8-C23C-46A9-B647-7ACF659CD837}" type="slidenum">
              <a:rPr lang="en-US" smtClean="0"/>
              <a:t>17</a:t>
            </a:fld>
            <a:endParaRPr lang="en-US"/>
          </a:p>
        </p:txBody>
      </p:sp>
    </p:spTree>
    <p:extLst>
      <p:ext uri="{BB962C8B-B14F-4D97-AF65-F5344CB8AC3E}">
        <p14:creationId xmlns:p14="http://schemas.microsoft.com/office/powerpoint/2010/main" val="305141753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Bluntly dissect intercostal muscle wide enough to carefully insert finger into pleural cavity.</a:t>
            </a:r>
          </a:p>
          <a:p>
            <a:endParaRPr lang="en-US" dirty="0"/>
          </a:p>
          <a:p>
            <a:r>
              <a:rPr lang="en-US" b="1" dirty="0">
                <a:solidFill>
                  <a:srgbClr val="C00000"/>
                </a:solidFill>
              </a:rPr>
              <a:t>USE CAUTION</a:t>
            </a:r>
            <a:r>
              <a:rPr lang="en-US" dirty="0">
                <a:solidFill>
                  <a:srgbClr val="C00000"/>
                </a:solidFill>
              </a:rPr>
              <a:t>. </a:t>
            </a:r>
            <a:r>
              <a:rPr lang="en-US" b="1" dirty="0">
                <a:solidFill>
                  <a:srgbClr val="C00000"/>
                </a:solidFill>
              </a:rPr>
              <a:t>Contents in thoracic cavity MAY BE UNDER PRESSURE</a:t>
            </a:r>
            <a:r>
              <a:rPr lang="en-US" dirty="0">
                <a:solidFill>
                  <a:srgbClr val="C00000"/>
                </a:solidFill>
              </a:rPr>
              <a:t>. Penetration into the thoracic cavity may dramatically release this pressure. </a:t>
            </a:r>
            <a:r>
              <a:rPr lang="en-US" b="1" dirty="0">
                <a:solidFill>
                  <a:srgbClr val="C00000"/>
                </a:solidFill>
              </a:rPr>
              <a:t>Biohazard precautions and the use of personal protective equipment are necessary.     </a:t>
            </a:r>
          </a:p>
          <a:p>
            <a:endParaRPr lang="en-US" dirty="0"/>
          </a:p>
        </p:txBody>
      </p:sp>
      <p:sp>
        <p:nvSpPr>
          <p:cNvPr id="4" name="Slide Number Placeholder 3"/>
          <p:cNvSpPr>
            <a:spLocks noGrp="1"/>
          </p:cNvSpPr>
          <p:nvPr>
            <p:ph type="sldNum" sz="quarter" idx="5"/>
          </p:nvPr>
        </p:nvSpPr>
        <p:spPr/>
        <p:txBody>
          <a:bodyPr/>
          <a:lstStyle/>
          <a:p>
            <a:fld id="{D769EDB8-C23C-46A9-B647-7ACF659CD837}" type="slidenum">
              <a:rPr lang="en-US" smtClean="0"/>
              <a:t>18</a:t>
            </a:fld>
            <a:endParaRPr lang="en-US"/>
          </a:p>
        </p:txBody>
      </p:sp>
    </p:spTree>
    <p:extLst>
      <p:ext uri="{BB962C8B-B14F-4D97-AF65-F5344CB8AC3E}">
        <p14:creationId xmlns:p14="http://schemas.microsoft.com/office/powerpoint/2010/main" val="417018364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Place finger into pleural cavity.</a:t>
            </a:r>
          </a:p>
          <a:p>
            <a:endParaRPr lang="en-US" dirty="0"/>
          </a:p>
          <a:p>
            <a:r>
              <a:rPr lang="en-US" dirty="0"/>
              <a:t>Insure that adhesions between parietal and visceral (if present) are gently released.</a:t>
            </a:r>
          </a:p>
          <a:p>
            <a:endParaRPr lang="en-US" b="1" dirty="0">
              <a:solidFill>
                <a:srgbClr val="C00000"/>
              </a:solidFill>
            </a:endParaRPr>
          </a:p>
          <a:p>
            <a:r>
              <a:rPr lang="en-US" b="1" dirty="0">
                <a:solidFill>
                  <a:srgbClr val="C00000"/>
                </a:solidFill>
              </a:rPr>
              <a:t>USE CAUTION</a:t>
            </a:r>
            <a:r>
              <a:rPr lang="en-US" dirty="0">
                <a:solidFill>
                  <a:srgbClr val="C00000"/>
                </a:solidFill>
              </a:rPr>
              <a:t>. </a:t>
            </a:r>
            <a:r>
              <a:rPr lang="en-US" b="1" dirty="0">
                <a:solidFill>
                  <a:srgbClr val="C00000"/>
                </a:solidFill>
              </a:rPr>
              <a:t>Contents in thoracic cavity MAY BE UNDER PRESSURE</a:t>
            </a:r>
            <a:r>
              <a:rPr lang="en-US" dirty="0">
                <a:solidFill>
                  <a:srgbClr val="C00000"/>
                </a:solidFill>
              </a:rPr>
              <a:t>. Penetration into the thoracic cavity may dramatically release this pressure. </a:t>
            </a:r>
            <a:r>
              <a:rPr lang="en-US" b="1" dirty="0">
                <a:solidFill>
                  <a:srgbClr val="C00000"/>
                </a:solidFill>
              </a:rPr>
              <a:t>Biohazard precautions and the use of personal protective equipment are necessary.     </a:t>
            </a:r>
          </a:p>
          <a:p>
            <a:endParaRPr lang="en-US" dirty="0"/>
          </a:p>
          <a:p>
            <a:endParaRPr lang="en-US" dirty="0"/>
          </a:p>
        </p:txBody>
      </p:sp>
      <p:sp>
        <p:nvSpPr>
          <p:cNvPr id="4" name="Slide Number Placeholder 3"/>
          <p:cNvSpPr>
            <a:spLocks noGrp="1"/>
          </p:cNvSpPr>
          <p:nvPr>
            <p:ph type="sldNum" sz="quarter" idx="5"/>
          </p:nvPr>
        </p:nvSpPr>
        <p:spPr/>
        <p:txBody>
          <a:bodyPr/>
          <a:lstStyle/>
          <a:p>
            <a:fld id="{D769EDB8-C23C-46A9-B647-7ACF659CD837}" type="slidenum">
              <a:rPr lang="en-US" smtClean="0"/>
              <a:t>19</a:t>
            </a:fld>
            <a:endParaRPr lang="en-US"/>
          </a:p>
        </p:txBody>
      </p:sp>
    </p:spTree>
    <p:extLst>
      <p:ext uri="{BB962C8B-B14F-4D97-AF65-F5344CB8AC3E}">
        <p14:creationId xmlns:p14="http://schemas.microsoft.com/office/powerpoint/2010/main" val="275248394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As with most modern medical devices, the  Simple Thoracostomy Kit meets rigid safety standards, governmental mandates, and the demanding expectations of clinicians worldwide.</a:t>
            </a:r>
          </a:p>
          <a:p>
            <a:endParaRPr lang="en-US" dirty="0"/>
          </a:p>
          <a:p>
            <a:r>
              <a:rPr lang="en-US" dirty="0"/>
              <a:t>The Simple Thoracostomy Kit was developed with attention to the latest presented and published scientific evidence, as well as guidance from today’s leading experts in the fields of Emergency Medicine, Trauma Surgery, and Pre-Hospital Emergency Medicine. </a:t>
            </a:r>
          </a:p>
          <a:p>
            <a:endParaRPr lang="en-US" dirty="0"/>
          </a:p>
          <a:p>
            <a:r>
              <a:rPr lang="en-US" b="1" dirty="0"/>
              <a:t>The Simple Thoracostomy Kit Warranty and Caution should be read and understood as a component of this program.</a:t>
            </a:r>
          </a:p>
        </p:txBody>
      </p:sp>
      <p:sp>
        <p:nvSpPr>
          <p:cNvPr id="4" name="Slide Number Placeholder 3"/>
          <p:cNvSpPr>
            <a:spLocks noGrp="1"/>
          </p:cNvSpPr>
          <p:nvPr>
            <p:ph type="sldNum" sz="quarter" idx="10"/>
          </p:nvPr>
        </p:nvSpPr>
        <p:spPr/>
        <p:txBody>
          <a:bodyPr/>
          <a:lstStyle/>
          <a:p>
            <a:fld id="{E6023C06-E23F-458F-BDFD-AE89A8D7716F}" type="slidenum">
              <a:rPr lang="en-US" smtClean="0">
                <a:solidFill>
                  <a:prstClr val="black"/>
                </a:solidFill>
              </a:rPr>
              <a:pPr/>
              <a:t>2</a:t>
            </a:fld>
            <a:endParaRPr lang="en-US">
              <a:solidFill>
                <a:prstClr val="black"/>
              </a:solidFill>
            </a:endParaRPr>
          </a:p>
        </p:txBody>
      </p:sp>
    </p:spTree>
    <p:extLst>
      <p:ext uri="{BB962C8B-B14F-4D97-AF65-F5344CB8AC3E}">
        <p14:creationId xmlns:p14="http://schemas.microsoft.com/office/powerpoint/2010/main" val="332711759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Remove finger and monitor patient for improvement or complications.</a:t>
            </a:r>
          </a:p>
          <a:p>
            <a:endParaRPr lang="en-US" dirty="0"/>
          </a:p>
          <a:p>
            <a:r>
              <a:rPr lang="en-US" b="1" dirty="0">
                <a:solidFill>
                  <a:srgbClr val="C00000"/>
                </a:solidFill>
              </a:rPr>
              <a:t>USE CAUTION</a:t>
            </a:r>
            <a:r>
              <a:rPr lang="en-US" dirty="0">
                <a:solidFill>
                  <a:srgbClr val="C00000"/>
                </a:solidFill>
              </a:rPr>
              <a:t>. </a:t>
            </a:r>
            <a:r>
              <a:rPr lang="en-US" b="1" dirty="0">
                <a:solidFill>
                  <a:srgbClr val="C00000"/>
                </a:solidFill>
              </a:rPr>
              <a:t>Contents in thoracic cavity MAY BE UNDER PRESSURE</a:t>
            </a:r>
            <a:r>
              <a:rPr lang="en-US" dirty="0">
                <a:solidFill>
                  <a:srgbClr val="C00000"/>
                </a:solidFill>
              </a:rPr>
              <a:t>. Penetration into the thoracic cavity may dramatically release this pressure. </a:t>
            </a:r>
            <a:r>
              <a:rPr lang="en-US" b="1" dirty="0">
                <a:solidFill>
                  <a:srgbClr val="C00000"/>
                </a:solidFill>
              </a:rPr>
              <a:t>Biohazard precautions and the use of personal protective equipment are necessary.     </a:t>
            </a:r>
          </a:p>
          <a:p>
            <a:endParaRPr lang="en-US" dirty="0"/>
          </a:p>
        </p:txBody>
      </p:sp>
      <p:sp>
        <p:nvSpPr>
          <p:cNvPr id="4" name="Slide Number Placeholder 3"/>
          <p:cNvSpPr>
            <a:spLocks noGrp="1"/>
          </p:cNvSpPr>
          <p:nvPr>
            <p:ph type="sldNum" sz="quarter" idx="5"/>
          </p:nvPr>
        </p:nvSpPr>
        <p:spPr/>
        <p:txBody>
          <a:bodyPr/>
          <a:lstStyle/>
          <a:p>
            <a:fld id="{D769EDB8-C23C-46A9-B647-7ACF659CD837}" type="slidenum">
              <a:rPr lang="en-US" smtClean="0"/>
              <a:t>20</a:t>
            </a:fld>
            <a:endParaRPr lang="en-US"/>
          </a:p>
        </p:txBody>
      </p:sp>
    </p:spTree>
    <p:extLst>
      <p:ext uri="{BB962C8B-B14F-4D97-AF65-F5344CB8AC3E}">
        <p14:creationId xmlns:p14="http://schemas.microsoft.com/office/powerpoint/2010/main" val="46928750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Certain clinical situations may require the placement of a chest seal following a simple thoracostomy. </a:t>
            </a:r>
          </a:p>
          <a:p>
            <a:endParaRPr lang="en-US" dirty="0"/>
          </a:p>
          <a:p>
            <a:r>
              <a:rPr lang="en-US" dirty="0"/>
              <a:t>Two important considerations:</a:t>
            </a:r>
          </a:p>
          <a:p>
            <a:endParaRPr lang="en-US" dirty="0"/>
          </a:p>
          <a:p>
            <a:pPr marL="171450" indent="-171450">
              <a:buFont typeface="Arial" panose="020B0604020202020204" pitchFamily="34" charset="0"/>
              <a:buChar char="•"/>
            </a:pPr>
            <a:r>
              <a:rPr lang="en-US" dirty="0"/>
              <a:t>If patient is spontaneously breathing a Hyfin Chest Seal is likely warranted. </a:t>
            </a:r>
          </a:p>
          <a:p>
            <a:pPr marL="171450" indent="-171450">
              <a:buFont typeface="Arial" panose="020B0604020202020204" pitchFamily="34" charset="0"/>
              <a:buChar char="•"/>
            </a:pPr>
            <a:endParaRPr lang="en-US" dirty="0"/>
          </a:p>
          <a:p>
            <a:pPr marL="171450" indent="-171450">
              <a:buFont typeface="Arial" panose="020B0604020202020204" pitchFamily="34" charset="0"/>
              <a:buChar char="•"/>
            </a:pPr>
            <a:r>
              <a:rPr lang="en-US" dirty="0"/>
              <a:t>If patient is NOT spontaneously breathing (</a:t>
            </a:r>
            <a:r>
              <a:rPr lang="en-US" i="1" dirty="0"/>
              <a:t>and you are ventilating patient manually</a:t>
            </a:r>
            <a:r>
              <a:rPr lang="en-US" dirty="0"/>
              <a:t>) a chest seal is likely NOT immediately warranted. </a:t>
            </a:r>
          </a:p>
        </p:txBody>
      </p:sp>
      <p:sp>
        <p:nvSpPr>
          <p:cNvPr id="4" name="Slide Number Placeholder 3"/>
          <p:cNvSpPr>
            <a:spLocks noGrp="1"/>
          </p:cNvSpPr>
          <p:nvPr>
            <p:ph type="sldNum" sz="quarter" idx="5"/>
          </p:nvPr>
        </p:nvSpPr>
        <p:spPr/>
        <p:txBody>
          <a:bodyPr/>
          <a:lstStyle/>
          <a:p>
            <a:fld id="{D769EDB8-C23C-46A9-B647-7ACF659CD837}" type="slidenum">
              <a:rPr lang="en-US" smtClean="0"/>
              <a:t>21</a:t>
            </a:fld>
            <a:endParaRPr lang="en-US"/>
          </a:p>
        </p:txBody>
      </p:sp>
    </p:spTree>
    <p:extLst>
      <p:ext uri="{BB962C8B-B14F-4D97-AF65-F5344CB8AC3E}">
        <p14:creationId xmlns:p14="http://schemas.microsoft.com/office/powerpoint/2010/main" val="396363493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solidFill>
                  <a:srgbClr val="002060"/>
                </a:solidFill>
              </a:rPr>
              <a:t>S</a:t>
            </a:r>
            <a:r>
              <a:rPr lang="en-US" sz="1200" b="1" dirty="0">
                <a:solidFill>
                  <a:srgbClr val="002060"/>
                </a:solidFill>
              </a:rPr>
              <a:t>uccessful thoracic decompression</a:t>
            </a:r>
            <a:r>
              <a:rPr lang="en-US" sz="1200" dirty="0">
                <a:solidFill>
                  <a:srgbClr val="002060"/>
                </a:solidFill>
              </a:rPr>
              <a:t> </a:t>
            </a:r>
            <a:r>
              <a:rPr lang="en-US" sz="1200" dirty="0"/>
              <a:t>may have occurred if </a:t>
            </a:r>
            <a:r>
              <a:rPr lang="en-US" sz="1200" i="1" dirty="0"/>
              <a:t>one or more </a:t>
            </a:r>
            <a:r>
              <a:rPr lang="en-US" sz="1200" dirty="0"/>
              <a:t>of the following </a:t>
            </a:r>
            <a:r>
              <a:rPr lang="en-US" dirty="0"/>
              <a:t>i</a:t>
            </a:r>
            <a:r>
              <a:rPr lang="en-US" sz="1200" dirty="0"/>
              <a:t>s observed:</a:t>
            </a:r>
          </a:p>
          <a:p>
            <a:endParaRPr lang="en-US" sz="800" dirty="0"/>
          </a:p>
          <a:p>
            <a:pPr marL="285750" indent="-285750">
              <a:buFont typeface="Arial" panose="020B0604020202020204" pitchFamily="34" charset="0"/>
              <a:buChar char="•"/>
            </a:pPr>
            <a:r>
              <a:rPr lang="en-US" dirty="0"/>
              <a:t>I</a:t>
            </a:r>
            <a:r>
              <a:rPr lang="en-US" sz="1200" dirty="0"/>
              <a:t>mprovement of respiratory distress.</a:t>
            </a:r>
          </a:p>
          <a:p>
            <a:pPr marL="285750" indent="-285750">
              <a:buFont typeface="Arial" panose="020B0604020202020204" pitchFamily="34" charset="0"/>
              <a:buChar char="•"/>
            </a:pPr>
            <a:r>
              <a:rPr lang="en-US" dirty="0"/>
              <a:t>R</a:t>
            </a:r>
            <a:r>
              <a:rPr lang="en-US" sz="1200" dirty="0"/>
              <a:t>elief of air from catheter or one-way valve </a:t>
            </a:r>
            <a:r>
              <a:rPr lang="en-US" dirty="0">
                <a:solidFill>
                  <a:schemeClr val="bg1">
                    <a:lumMod val="50000"/>
                  </a:schemeClr>
                </a:solidFill>
              </a:rPr>
              <a:t>(valve may produce auditory signal).</a:t>
            </a:r>
          </a:p>
          <a:p>
            <a:pPr marL="285750" indent="-285750">
              <a:buFont typeface="Arial" panose="020B0604020202020204" pitchFamily="34" charset="0"/>
              <a:buChar char="•"/>
            </a:pPr>
            <a:r>
              <a:rPr lang="en-US" dirty="0"/>
              <a:t>I</a:t>
            </a:r>
            <a:r>
              <a:rPr lang="en-US" sz="1200" dirty="0"/>
              <a:t>mprovement </a:t>
            </a:r>
            <a:r>
              <a:rPr lang="en-US" dirty="0"/>
              <a:t>of </a:t>
            </a:r>
            <a:r>
              <a:rPr lang="en-US" sz="1200" dirty="0"/>
              <a:t>oxygen saturation </a:t>
            </a:r>
            <a:r>
              <a:rPr lang="en-US" dirty="0">
                <a:solidFill>
                  <a:schemeClr val="bg1">
                    <a:lumMod val="50000"/>
                  </a:schemeClr>
                </a:solidFill>
              </a:rPr>
              <a:t>(≥ 90% </a:t>
            </a:r>
            <a:r>
              <a:rPr lang="en-US" i="1" dirty="0">
                <a:solidFill>
                  <a:schemeClr val="bg1">
                    <a:lumMod val="50000"/>
                  </a:schemeClr>
                </a:solidFill>
              </a:rPr>
              <a:t>may be dependent on use of supplemental oxygen</a:t>
            </a:r>
            <a:r>
              <a:rPr lang="en-US" dirty="0">
                <a:solidFill>
                  <a:schemeClr val="bg1">
                    <a:lumMod val="50000"/>
                  </a:schemeClr>
                </a:solidFill>
              </a:rPr>
              <a:t>).</a:t>
            </a:r>
          </a:p>
          <a:p>
            <a:pPr marL="285750" indent="-285750">
              <a:buFont typeface="Arial" panose="020B0604020202020204" pitchFamily="34" charset="0"/>
              <a:buChar char="•"/>
            </a:pPr>
            <a:r>
              <a:rPr lang="en-US" dirty="0"/>
              <a:t>R</a:t>
            </a:r>
            <a:r>
              <a:rPr lang="en-US" sz="1200" dirty="0"/>
              <a:t>eturn of radial pulse or vital signs.</a:t>
            </a:r>
          </a:p>
          <a:p>
            <a:endParaRPr lang="en-US" dirty="0"/>
          </a:p>
        </p:txBody>
      </p:sp>
      <p:sp>
        <p:nvSpPr>
          <p:cNvPr id="4" name="Slide Number Placeholder 3"/>
          <p:cNvSpPr>
            <a:spLocks noGrp="1"/>
          </p:cNvSpPr>
          <p:nvPr>
            <p:ph type="sldNum" sz="quarter" idx="10"/>
          </p:nvPr>
        </p:nvSpPr>
        <p:spPr/>
        <p:txBody>
          <a:bodyPr/>
          <a:lstStyle/>
          <a:p>
            <a:fld id="{E6023C06-E23F-458F-BDFD-AE89A8D7716F}" type="slidenum">
              <a:rPr lang="en-US" smtClean="0">
                <a:solidFill>
                  <a:prstClr val="black"/>
                </a:solidFill>
              </a:rPr>
              <a:pPr/>
              <a:t>22</a:t>
            </a:fld>
            <a:endParaRPr lang="en-US">
              <a:solidFill>
                <a:prstClr val="black"/>
              </a:solidFill>
            </a:endParaRPr>
          </a:p>
        </p:txBody>
      </p:sp>
    </p:spTree>
    <p:extLst>
      <p:ext uri="{BB962C8B-B14F-4D97-AF65-F5344CB8AC3E}">
        <p14:creationId xmlns:p14="http://schemas.microsoft.com/office/powerpoint/2010/main" val="22625928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22300" y="1198563"/>
            <a:ext cx="5486400" cy="3086100"/>
          </a:xfrm>
        </p:spPr>
      </p:sp>
      <p:sp>
        <p:nvSpPr>
          <p:cNvPr id="3" name="Notes Placeholder 2"/>
          <p:cNvSpPr>
            <a:spLocks noGrp="1"/>
          </p:cNvSpPr>
          <p:nvPr>
            <p:ph type="body" idx="1"/>
          </p:nvPr>
        </p:nvSpPr>
        <p:spPr>
          <a:xfrm>
            <a:off x="685800" y="4400550"/>
            <a:ext cx="5486400" cy="3909060"/>
          </a:xfrm>
        </p:spPr>
        <p:txBody>
          <a:bodyPr/>
          <a:lstStyle/>
          <a:p>
            <a:r>
              <a:rPr lang="en-US" dirty="0"/>
              <a:t>A patient should be monitored following any medical procedure. Thoracic decompression (by definition) is a life-saving procedure that is NOT without risk.</a:t>
            </a:r>
          </a:p>
          <a:p>
            <a:endParaRPr lang="en-US" dirty="0"/>
          </a:p>
          <a:p>
            <a:r>
              <a:rPr lang="en-US" dirty="0"/>
              <a:t>With continuous training, as well as safeguards and careful considerations, patient and provider risk can be mitigated. </a:t>
            </a:r>
          </a:p>
          <a:p>
            <a:endParaRPr lang="en-US" dirty="0"/>
          </a:p>
          <a:p>
            <a:r>
              <a:rPr lang="en-US" dirty="0"/>
              <a:t>Following thoracic decompression, continually assess the patient for complications. These should include (but not be limited to):</a:t>
            </a:r>
          </a:p>
          <a:p>
            <a:endParaRPr lang="en-US" dirty="0"/>
          </a:p>
          <a:p>
            <a:pPr marL="457200" indent="-457200">
              <a:buFont typeface="Arial" panose="020B0604020202020204" pitchFamily="34" charset="0"/>
              <a:buChar char="•"/>
            </a:pPr>
            <a:r>
              <a:rPr lang="en-US" dirty="0"/>
              <a:t>Hemodynamic instability</a:t>
            </a:r>
          </a:p>
          <a:p>
            <a:pPr marL="457200" indent="-457200">
              <a:buFont typeface="Arial" panose="020B0604020202020204" pitchFamily="34" charset="0"/>
              <a:buChar char="•"/>
            </a:pPr>
            <a:r>
              <a:rPr lang="en-US" dirty="0"/>
              <a:t>Respiratory distress</a:t>
            </a:r>
          </a:p>
          <a:p>
            <a:pPr marL="457200" indent="-457200">
              <a:buFont typeface="Arial" panose="020B0604020202020204" pitchFamily="34" charset="0"/>
              <a:buChar char="•"/>
            </a:pPr>
            <a:r>
              <a:rPr lang="en-US" dirty="0"/>
              <a:t>Unilateral chest expansion</a:t>
            </a:r>
          </a:p>
          <a:p>
            <a:pPr marL="457200" indent="-457200">
              <a:buFont typeface="Arial" panose="020B0604020202020204" pitchFamily="34" charset="0"/>
              <a:buChar char="•"/>
            </a:pPr>
            <a:r>
              <a:rPr lang="en-US" dirty="0"/>
              <a:t>Decreased oxygen saturation</a:t>
            </a:r>
          </a:p>
          <a:p>
            <a:pPr marL="457200" indent="-457200">
              <a:buFont typeface="Arial" panose="020B0604020202020204" pitchFamily="34" charset="0"/>
              <a:buChar char="•"/>
            </a:pPr>
            <a:r>
              <a:rPr lang="en-US" dirty="0"/>
              <a:t>Bleeding</a:t>
            </a:r>
          </a:p>
          <a:p>
            <a:pPr marL="457200" indent="-457200">
              <a:buFont typeface="Arial" panose="020B0604020202020204" pitchFamily="34" charset="0"/>
              <a:buChar char="•"/>
            </a:pPr>
            <a:r>
              <a:rPr lang="en-US" dirty="0"/>
              <a:t>Catheter occlusion</a:t>
            </a:r>
          </a:p>
          <a:p>
            <a:pPr marL="457200" indent="-457200">
              <a:buFont typeface="Arial" panose="020B0604020202020204" pitchFamily="34" charset="0"/>
              <a:buChar char="•"/>
            </a:pPr>
            <a:r>
              <a:rPr lang="en-US" dirty="0"/>
              <a:t>Hematoma</a:t>
            </a:r>
            <a:endParaRPr lang="en-US" sz="3600" dirty="0"/>
          </a:p>
          <a:p>
            <a:endParaRPr lang="en-US" dirty="0"/>
          </a:p>
          <a:p>
            <a:r>
              <a:rPr lang="en-US" dirty="0"/>
              <a:t>If two needle decompression attempts, and a simple thoracostomy fail to relieve the suspected problem </a:t>
            </a:r>
            <a:r>
              <a:rPr lang="en-US" b="1" dirty="0">
                <a:solidFill>
                  <a:srgbClr val="C00000"/>
                </a:solidFill>
              </a:rPr>
              <a:t>consider other causes and potential treatments. </a:t>
            </a:r>
            <a:r>
              <a:rPr lang="en-US" dirty="0">
                <a:solidFill>
                  <a:srgbClr val="FF9900"/>
                </a:solidFill>
                <a:effectLst>
                  <a:outerShdw blurRad="38100" dist="38100" dir="2700000" algn="tl">
                    <a:srgbClr val="000000">
                      <a:alpha val="43137"/>
                    </a:srgbClr>
                  </a:outerShdw>
                </a:effectLst>
              </a:rPr>
              <a:t>IS THIS A CIRCULATORY PROBLEM?</a:t>
            </a:r>
          </a:p>
          <a:p>
            <a:endParaRPr lang="en-US" dirty="0"/>
          </a:p>
          <a:p>
            <a:endParaRPr lang="en-US" dirty="0"/>
          </a:p>
          <a:p>
            <a:endParaRPr lang="en-US" dirty="0"/>
          </a:p>
          <a:p>
            <a:endParaRPr lang="en-US" dirty="0"/>
          </a:p>
        </p:txBody>
      </p:sp>
      <p:sp>
        <p:nvSpPr>
          <p:cNvPr id="4" name="Slide Number Placeholder 3"/>
          <p:cNvSpPr>
            <a:spLocks noGrp="1"/>
          </p:cNvSpPr>
          <p:nvPr>
            <p:ph type="sldNum" sz="quarter" idx="10"/>
          </p:nvPr>
        </p:nvSpPr>
        <p:spPr/>
        <p:txBody>
          <a:bodyPr/>
          <a:lstStyle/>
          <a:p>
            <a:fld id="{E6023C06-E23F-458F-BDFD-AE89A8D7716F}" type="slidenum">
              <a:rPr lang="en-US" smtClean="0">
                <a:solidFill>
                  <a:prstClr val="black"/>
                </a:solidFill>
              </a:rPr>
              <a:pPr/>
              <a:t>23</a:t>
            </a:fld>
            <a:endParaRPr lang="en-US">
              <a:solidFill>
                <a:prstClr val="black"/>
              </a:solidFill>
            </a:endParaRPr>
          </a:p>
        </p:txBody>
      </p:sp>
    </p:spTree>
    <p:extLst>
      <p:ext uri="{BB962C8B-B14F-4D97-AF65-F5344CB8AC3E}">
        <p14:creationId xmlns:p14="http://schemas.microsoft.com/office/powerpoint/2010/main" val="277578164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58850" y="838200"/>
            <a:ext cx="4768850" cy="2682875"/>
          </a:xfrm>
        </p:spPr>
      </p:sp>
      <p:sp>
        <p:nvSpPr>
          <p:cNvPr id="3" name="Notes Placeholder 2"/>
          <p:cNvSpPr>
            <a:spLocks noGrp="1"/>
          </p:cNvSpPr>
          <p:nvPr>
            <p:ph type="body" idx="1"/>
          </p:nvPr>
        </p:nvSpPr>
        <p:spPr>
          <a:xfrm>
            <a:off x="600075" y="3688096"/>
            <a:ext cx="5486400" cy="4997117"/>
          </a:xfrm>
        </p:spPr>
        <p:txBody>
          <a:bodyPr/>
          <a:lstStyle/>
          <a:p>
            <a:r>
              <a:rPr lang="en-US" dirty="0"/>
              <a:t>As with all invasive medical devices, potential adverse complications are a risk that MUST be considered. Most often, complications are the result of improperly performed interventions. Thoracic decompression is NOT WITHOUT RISK. </a:t>
            </a:r>
            <a:endParaRPr lang="en-US" dirty="0">
              <a:solidFill>
                <a:schemeClr val="bg1">
                  <a:lumMod val="75000"/>
                </a:schemeClr>
              </a:solidFill>
            </a:endParaRPr>
          </a:p>
          <a:p>
            <a:endParaRPr lang="en-US" dirty="0">
              <a:solidFill>
                <a:schemeClr val="bg1">
                  <a:lumMod val="75000"/>
                </a:schemeClr>
              </a:solidFill>
            </a:endParaRPr>
          </a:p>
          <a:p>
            <a:r>
              <a:rPr lang="en-US" dirty="0"/>
              <a:t>The FIRST step to avoiding injury is a complete understanding of the indications and contraindications. Each of the listed complications SHOULD be discussed WITH </a:t>
            </a:r>
            <a:r>
              <a:rPr lang="en-US" b="1" dirty="0">
                <a:solidFill>
                  <a:schemeClr val="bg1">
                    <a:lumMod val="50000"/>
                  </a:schemeClr>
                </a:solidFill>
              </a:rPr>
              <a:t>specific mitigation strategies </a:t>
            </a:r>
            <a:r>
              <a:rPr lang="en-US" dirty="0"/>
              <a:t>integrated into the training program.</a:t>
            </a:r>
          </a:p>
          <a:p>
            <a:r>
              <a:rPr lang="en-US" dirty="0">
                <a:solidFill>
                  <a:schemeClr val="bg1">
                    <a:lumMod val="50000"/>
                  </a:schemeClr>
                </a:solidFill>
              </a:rPr>
              <a:t> </a:t>
            </a:r>
            <a:endParaRPr lang="en-US" b="1" dirty="0"/>
          </a:p>
          <a:p>
            <a:pPr algn="ctr"/>
            <a:r>
              <a:rPr lang="en-US" b="1" dirty="0"/>
              <a:t>Complications are bolded in BLACK</a:t>
            </a:r>
          </a:p>
          <a:p>
            <a:endParaRPr lang="en-US" dirty="0">
              <a:solidFill>
                <a:schemeClr val="bg1">
                  <a:lumMod val="50000"/>
                </a:schemeClr>
              </a:solidFill>
            </a:endParaRPr>
          </a:p>
          <a:p>
            <a:pPr algn="ctr"/>
            <a:r>
              <a:rPr lang="en-US" b="1" dirty="0">
                <a:solidFill>
                  <a:schemeClr val="bg1">
                    <a:lumMod val="50000"/>
                  </a:schemeClr>
                </a:solidFill>
              </a:rPr>
              <a:t>Mitigation strategies presented in GRAY</a:t>
            </a:r>
          </a:p>
          <a:p>
            <a:endParaRPr lang="en-US" dirty="0"/>
          </a:p>
          <a:p>
            <a:r>
              <a:rPr lang="en-US" dirty="0"/>
              <a:t>Potential complications include (but are not limited to):</a:t>
            </a:r>
            <a:r>
              <a:rPr lang="en-US" dirty="0">
                <a:solidFill>
                  <a:schemeClr val="bg1">
                    <a:lumMod val="50000"/>
                  </a:schemeClr>
                </a:solidFill>
              </a:rPr>
              <a:t> </a:t>
            </a:r>
          </a:p>
          <a:p>
            <a:endParaRPr lang="en-US" b="1" dirty="0"/>
          </a:p>
          <a:p>
            <a:endParaRPr lang="en-US" sz="200" dirty="0"/>
          </a:p>
          <a:p>
            <a:pPr marL="342900" indent="-342900">
              <a:buFont typeface="Arial" panose="020B0604020202020204" pitchFamily="34" charset="0"/>
              <a:buChar char="•"/>
            </a:pPr>
            <a:r>
              <a:rPr lang="en-US" b="1" dirty="0"/>
              <a:t>Death secondary to cardiac penetration </a:t>
            </a:r>
            <a:r>
              <a:rPr lang="en-US" dirty="0">
                <a:solidFill>
                  <a:schemeClr val="bg1">
                    <a:lumMod val="50000"/>
                  </a:schemeClr>
                </a:solidFill>
              </a:rPr>
              <a:t>(clinician should control thoracic penetration and restrict depth of instrument insertion)</a:t>
            </a:r>
          </a:p>
          <a:p>
            <a:pPr marL="342900" indent="-342900">
              <a:buFont typeface="Arial" panose="020B0604020202020204" pitchFamily="34" charset="0"/>
              <a:buChar char="•"/>
            </a:pPr>
            <a:r>
              <a:rPr lang="en-US" b="1" dirty="0"/>
              <a:t>Lung injury </a:t>
            </a:r>
            <a:r>
              <a:rPr lang="en-US" dirty="0">
                <a:solidFill>
                  <a:schemeClr val="bg1">
                    <a:lumMod val="50000"/>
                  </a:schemeClr>
                </a:solidFill>
              </a:rPr>
              <a:t>(insertion of instrument should be ≤ 3 cm past the parietal pleura)</a:t>
            </a:r>
          </a:p>
          <a:p>
            <a:pPr marL="342900" indent="-342900">
              <a:buFont typeface="Arial" panose="020B0604020202020204" pitchFamily="34" charset="0"/>
              <a:buChar char="•"/>
            </a:pPr>
            <a:r>
              <a:rPr lang="en-US" b="1" dirty="0"/>
              <a:t>Vascular injury </a:t>
            </a:r>
            <a:r>
              <a:rPr lang="en-US" b="1" dirty="0">
                <a:solidFill>
                  <a:schemeClr val="bg1">
                    <a:lumMod val="50000"/>
                  </a:schemeClr>
                </a:solidFill>
              </a:rPr>
              <a:t>(</a:t>
            </a:r>
            <a:r>
              <a:rPr lang="en-US" dirty="0">
                <a:solidFill>
                  <a:schemeClr val="bg1">
                    <a:lumMod val="50000"/>
                  </a:schemeClr>
                </a:solidFill>
              </a:rPr>
              <a:t>1. insertion site restrictions to the specific locations identified in this training program. 2. maintain proper instrument angle during insertion. </a:t>
            </a:r>
          </a:p>
          <a:p>
            <a:r>
              <a:rPr lang="en-US" dirty="0">
                <a:solidFill>
                  <a:schemeClr val="bg1">
                    <a:lumMod val="50000"/>
                  </a:schemeClr>
                </a:solidFill>
              </a:rPr>
              <a:t>          3. avoid over penetration)</a:t>
            </a:r>
          </a:p>
          <a:p>
            <a:pPr marL="342900" indent="-342900">
              <a:buFont typeface="Arial" panose="020B0604020202020204" pitchFamily="34" charset="0"/>
              <a:buChar char="•"/>
            </a:pPr>
            <a:r>
              <a:rPr lang="en-US" b="1" dirty="0"/>
              <a:t>Nerve damage </a:t>
            </a:r>
            <a:r>
              <a:rPr lang="en-US" dirty="0">
                <a:solidFill>
                  <a:schemeClr val="bg1">
                    <a:lumMod val="50000"/>
                  </a:schemeClr>
                </a:solidFill>
              </a:rPr>
              <a:t>(ensure proper insertion site location “superior to targeted rib”) </a:t>
            </a:r>
          </a:p>
          <a:p>
            <a:pPr marL="857250" lvl="1" indent="-342900"/>
            <a:r>
              <a:rPr lang="en-US" dirty="0"/>
              <a:t>Pain </a:t>
            </a:r>
            <a:r>
              <a:rPr lang="en-US" dirty="0">
                <a:solidFill>
                  <a:schemeClr val="bg1">
                    <a:lumMod val="50000"/>
                  </a:schemeClr>
                </a:solidFill>
              </a:rPr>
              <a:t>(if time permits, consider local anesthetic per protocol or standard)</a:t>
            </a:r>
          </a:p>
          <a:p>
            <a:pPr marL="857250" lvl="1" indent="-342900"/>
            <a:r>
              <a:rPr lang="en-US" dirty="0"/>
              <a:t>Numbness </a:t>
            </a:r>
            <a:r>
              <a:rPr lang="en-US" dirty="0">
                <a:solidFill>
                  <a:schemeClr val="bg1">
                    <a:lumMod val="50000"/>
                  </a:schemeClr>
                </a:solidFill>
              </a:rPr>
              <a:t>(avoid insertion on the inferior aspect of the rib)</a:t>
            </a:r>
          </a:p>
          <a:p>
            <a:pPr marL="857250" lvl="1" indent="-342900"/>
            <a:r>
              <a:rPr lang="en-US" dirty="0"/>
              <a:t>Paralysis of intercostal muscle </a:t>
            </a:r>
            <a:r>
              <a:rPr lang="en-US" dirty="0">
                <a:solidFill>
                  <a:schemeClr val="bg1">
                    <a:lumMod val="50000"/>
                  </a:schemeClr>
                </a:solidFill>
              </a:rPr>
              <a:t>(avoid insertion below rib)</a:t>
            </a:r>
          </a:p>
          <a:p>
            <a:pPr marL="342900" indent="-342900">
              <a:buFont typeface="Arial" panose="020B0604020202020204" pitchFamily="34" charset="0"/>
              <a:buChar char="•"/>
            </a:pPr>
            <a:r>
              <a:rPr lang="en-US" b="1" dirty="0"/>
              <a:t>Infection </a:t>
            </a:r>
            <a:r>
              <a:rPr lang="en-US" dirty="0">
                <a:solidFill>
                  <a:schemeClr val="bg1">
                    <a:lumMod val="50000"/>
                  </a:schemeClr>
                </a:solidFill>
              </a:rPr>
              <a:t>(use aseptic technique)</a:t>
            </a:r>
          </a:p>
          <a:p>
            <a:endParaRPr lang="en-US" sz="500" dirty="0"/>
          </a:p>
          <a:p>
            <a:endParaRPr lang="en-US" dirty="0"/>
          </a:p>
        </p:txBody>
      </p:sp>
      <p:sp>
        <p:nvSpPr>
          <p:cNvPr id="4" name="Slide Number Placeholder 3"/>
          <p:cNvSpPr>
            <a:spLocks noGrp="1"/>
          </p:cNvSpPr>
          <p:nvPr>
            <p:ph type="sldNum" sz="quarter" idx="10"/>
          </p:nvPr>
        </p:nvSpPr>
        <p:spPr/>
        <p:txBody>
          <a:bodyPr/>
          <a:lstStyle/>
          <a:p>
            <a:fld id="{E6023C06-E23F-458F-BDFD-AE89A8D7716F}" type="slidenum">
              <a:rPr lang="en-US" smtClean="0">
                <a:solidFill>
                  <a:prstClr val="black"/>
                </a:solidFill>
              </a:rPr>
              <a:pPr/>
              <a:t>24</a:t>
            </a:fld>
            <a:endParaRPr lang="en-US" dirty="0">
              <a:solidFill>
                <a:prstClr val="black"/>
              </a:solidFill>
            </a:endParaRPr>
          </a:p>
        </p:txBody>
      </p:sp>
    </p:spTree>
    <p:extLst>
      <p:ext uri="{BB962C8B-B14F-4D97-AF65-F5344CB8AC3E}">
        <p14:creationId xmlns:p14="http://schemas.microsoft.com/office/powerpoint/2010/main" val="274932286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fld id="{E6023C06-E23F-458F-BDFD-AE89A8D7716F}" type="slidenum">
              <a:rPr lang="en-US" smtClean="0">
                <a:solidFill>
                  <a:prstClr val="black"/>
                </a:solidFill>
              </a:rPr>
              <a:pPr/>
              <a:t>25</a:t>
            </a:fld>
            <a:endParaRPr lang="en-US">
              <a:solidFill>
                <a:prstClr val="black"/>
              </a:solidFill>
            </a:endParaRPr>
          </a:p>
        </p:txBody>
      </p:sp>
      <p:sp>
        <p:nvSpPr>
          <p:cNvPr id="5" name="Notes Placeholder 2"/>
          <p:cNvSpPr>
            <a:spLocks noGrp="1"/>
          </p:cNvSpPr>
          <p:nvPr>
            <p:ph type="body" idx="1"/>
          </p:nvPr>
        </p:nvSpPr>
        <p:spPr/>
        <p:txBody>
          <a:bodyPr/>
          <a:lstStyle/>
          <a:p>
            <a:r>
              <a:rPr lang="en-US" dirty="0"/>
              <a:t>The S P E A R™ decompression needle system, Simple Thoracostomy Kit, and this presentation, were developed utilizing the latest published evidence, independent research, and the support of dedicated Military and Civilian medical professionals in Emergency Medicine, Trauma Surgery, Pulmonology, Radiology, and Pathology. </a:t>
            </a:r>
          </a:p>
          <a:p>
            <a:endParaRPr lang="en-US" dirty="0"/>
          </a:p>
          <a:p>
            <a:r>
              <a:rPr lang="en-US" dirty="0"/>
              <a:t>Clinical providers, regardless of their position, must dedicate themselves to the unrelenting truth that </a:t>
            </a:r>
            <a:r>
              <a:rPr lang="en-US" b="1" i="1" dirty="0"/>
              <a:t>critical care is an evolution on behalf of those in need</a:t>
            </a:r>
            <a:r>
              <a:rPr lang="en-US" dirty="0"/>
              <a:t>.</a:t>
            </a:r>
          </a:p>
          <a:p>
            <a:endParaRPr lang="en-US" dirty="0"/>
          </a:p>
          <a:p>
            <a:r>
              <a:rPr lang="en-US" dirty="0"/>
              <a:t>Butler F, Holcomb J, Shackelford S, et al. Management of the Suspected Tension Pneumothorax in Tactical Combat Care, TCCC Guidelines Change 17-02. J </a:t>
            </a:r>
            <a:r>
              <a:rPr lang="en-US" dirty="0" err="1"/>
              <a:t>Spe</a:t>
            </a:r>
            <a:r>
              <a:rPr lang="en-US" dirty="0"/>
              <a:t> Op Med. 2018; 18: 19-35.</a:t>
            </a:r>
          </a:p>
          <a:p>
            <a:endParaRPr lang="en-US" sz="800" dirty="0"/>
          </a:p>
          <a:p>
            <a:r>
              <a:rPr lang="en-US" sz="1050" i="1" dirty="0"/>
              <a:t>*</a:t>
            </a:r>
            <a:r>
              <a:rPr lang="en-US" sz="1000" i="1" dirty="0"/>
              <a:t>The aforementioned publication references ninety-six additional papers worthy of careful review. </a:t>
            </a:r>
          </a:p>
          <a:p>
            <a:endParaRPr lang="en-US" dirty="0"/>
          </a:p>
        </p:txBody>
      </p:sp>
    </p:spTree>
    <p:extLst>
      <p:ext uri="{BB962C8B-B14F-4D97-AF65-F5344CB8AC3E}">
        <p14:creationId xmlns:p14="http://schemas.microsoft.com/office/powerpoint/2010/main" val="346881517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49375" y="519113"/>
            <a:ext cx="3897313" cy="2192337"/>
          </a:xfrm>
        </p:spPr>
      </p:sp>
      <p:sp>
        <p:nvSpPr>
          <p:cNvPr id="3" name="Notes Placeholder 2"/>
          <p:cNvSpPr>
            <a:spLocks noGrp="1"/>
          </p:cNvSpPr>
          <p:nvPr>
            <p:ph type="body" idx="1"/>
          </p:nvPr>
        </p:nvSpPr>
        <p:spPr>
          <a:xfrm>
            <a:off x="555123" y="2924259"/>
            <a:ext cx="5486400" cy="5106679"/>
          </a:xfrm>
        </p:spPr>
        <p:txBody>
          <a:bodyPr/>
          <a:lstStyle/>
          <a:p>
            <a:r>
              <a:rPr lang="en-US" b="1" dirty="0">
                <a:solidFill>
                  <a:srgbClr val="000000"/>
                </a:solidFill>
                <a:latin typeface="Calibri" panose="020F0502020204030204" pitchFamily="34" charset="0"/>
                <a:ea typeface="Times New Roman" panose="02020603050405020304" pitchFamily="18" charset="0"/>
                <a:cs typeface="Times New Roman" panose="02020603050405020304" pitchFamily="18" charset="0"/>
              </a:rPr>
              <a:t>There are nine Key Facets to thoracic decompression in the Tactical Combat Care Guidelines Change 17-02 that should be considered:</a:t>
            </a:r>
            <a:endParaRPr lang="en-US" sz="400" dirty="0">
              <a:latin typeface="Times New Roman" panose="02020603050405020304" pitchFamily="18" charset="0"/>
              <a:ea typeface="Times New Roman" panose="02020603050405020304" pitchFamily="18" charset="0"/>
            </a:endParaRPr>
          </a:p>
          <a:p>
            <a:r>
              <a:rPr lang="en-US" sz="300" dirty="0">
                <a:latin typeface="Times New Roman" panose="02020603050405020304" pitchFamily="18" charset="0"/>
                <a:ea typeface="Times New Roman" panose="02020603050405020304" pitchFamily="18" charset="0"/>
              </a:rPr>
              <a:t> </a:t>
            </a:r>
            <a:endParaRPr lang="en-US" dirty="0">
              <a:latin typeface="Times New Roman" panose="02020603050405020304" pitchFamily="18" charset="0"/>
              <a:ea typeface="Times New Roman" panose="02020603050405020304" pitchFamily="18" charset="0"/>
            </a:endParaRPr>
          </a:p>
          <a:p>
            <a:pPr marL="342900" marR="0" lvl="0" indent="-342900">
              <a:spcBef>
                <a:spcPts val="0"/>
              </a:spcBef>
              <a:spcAft>
                <a:spcPts val="0"/>
              </a:spcAft>
              <a:buFont typeface="+mj-lt"/>
              <a:buAutoNum type="arabicPeriod"/>
              <a:tabLst>
                <a:tab pos="457200" algn="l"/>
              </a:tabLst>
            </a:pPr>
            <a:r>
              <a:rPr lang="en-US" sz="1050" dirty="0">
                <a:solidFill>
                  <a:schemeClr val="bg1">
                    <a:lumMod val="65000"/>
                  </a:schemeClr>
                </a:solidFill>
                <a:latin typeface="Calibri" panose="020F0502020204030204" pitchFamily="34" charset="0"/>
                <a:ea typeface="Times New Roman" panose="02020603050405020304" pitchFamily="18" charset="0"/>
                <a:cs typeface="Times New Roman" panose="02020603050405020304" pitchFamily="18" charset="0"/>
              </a:rPr>
              <a:t>Continuation of aggressive approach to suspecting and treating tension pneumothorax.</a:t>
            </a:r>
            <a:endParaRPr lang="en-US" dirty="0">
              <a:solidFill>
                <a:schemeClr val="bg1">
                  <a:lumMod val="65000"/>
                </a:schemeClr>
              </a:solidFill>
              <a:latin typeface="Times New Roman" panose="02020603050405020304" pitchFamily="18" charset="0"/>
              <a:ea typeface="Times New Roman" panose="02020603050405020304" pitchFamily="18" charset="0"/>
            </a:endParaRPr>
          </a:p>
          <a:p>
            <a:pPr marL="342900" marR="0" lvl="0" indent="-342900">
              <a:spcBef>
                <a:spcPts val="0"/>
              </a:spcBef>
              <a:spcAft>
                <a:spcPts val="0"/>
              </a:spcAft>
              <a:buFont typeface="+mj-lt"/>
              <a:buAutoNum type="arabicPeriod"/>
              <a:tabLst>
                <a:tab pos="457200" algn="l"/>
              </a:tabLst>
            </a:pPr>
            <a:r>
              <a:rPr lang="en-US" sz="1050" dirty="0">
                <a:solidFill>
                  <a:schemeClr val="bg1">
                    <a:lumMod val="65000"/>
                  </a:schemeClr>
                </a:solidFill>
                <a:latin typeface="Calibri" panose="020F0502020204030204" pitchFamily="34" charset="0"/>
                <a:ea typeface="Times New Roman" panose="02020603050405020304" pitchFamily="18" charset="0"/>
                <a:cs typeface="Times New Roman" panose="02020603050405020304" pitchFamily="18" charset="0"/>
              </a:rPr>
              <a:t>There is discussion and some evidence that unwarranted needle decompressions have presented complications. While this is a valid concern, failure to recognize and treat tension pneumothorax remains a lethal reality. SPEAR™ training materials list documented indications for thoracic decompression.</a:t>
            </a:r>
            <a:endParaRPr lang="en-US" dirty="0">
              <a:solidFill>
                <a:schemeClr val="bg1">
                  <a:lumMod val="65000"/>
                </a:schemeClr>
              </a:solidFill>
              <a:latin typeface="Times New Roman" panose="02020603050405020304" pitchFamily="18" charset="0"/>
              <a:ea typeface="Times New Roman" panose="02020603050405020304" pitchFamily="18" charset="0"/>
            </a:endParaRPr>
          </a:p>
          <a:p>
            <a:pPr marL="342900" marR="0" lvl="0" indent="-342900">
              <a:spcBef>
                <a:spcPts val="0"/>
              </a:spcBef>
              <a:spcAft>
                <a:spcPts val="0"/>
              </a:spcAft>
              <a:buFont typeface="+mj-lt"/>
              <a:buAutoNum type="arabicPeriod"/>
              <a:tabLst>
                <a:tab pos="457200" algn="l"/>
              </a:tabLst>
            </a:pPr>
            <a:r>
              <a:rPr lang="en-US" sz="1050" dirty="0">
                <a:solidFill>
                  <a:schemeClr val="bg1">
                    <a:lumMod val="65000"/>
                  </a:schemeClr>
                </a:solidFill>
                <a:latin typeface="Calibri" panose="020F0502020204030204" pitchFamily="34" charset="0"/>
                <a:ea typeface="Times New Roman" panose="02020603050405020304" pitchFamily="18" charset="0"/>
                <a:cs typeface="Times New Roman" panose="02020603050405020304" pitchFamily="18" charset="0"/>
              </a:rPr>
              <a:t>Emphasis of bilateral decompression in traumatic arrest.</a:t>
            </a:r>
            <a:endParaRPr lang="en-US" dirty="0">
              <a:solidFill>
                <a:schemeClr val="bg1">
                  <a:lumMod val="65000"/>
                </a:schemeClr>
              </a:solidFill>
              <a:latin typeface="Times New Roman" panose="02020603050405020304" pitchFamily="18" charset="0"/>
              <a:ea typeface="Times New Roman" panose="02020603050405020304" pitchFamily="18" charset="0"/>
            </a:endParaRPr>
          </a:p>
          <a:p>
            <a:pPr marL="342900" marR="0" lvl="0" indent="-342900">
              <a:spcBef>
                <a:spcPts val="0"/>
              </a:spcBef>
              <a:spcAft>
                <a:spcPts val="0"/>
              </a:spcAft>
              <a:buFont typeface="+mj-lt"/>
              <a:buAutoNum type="arabicPeriod"/>
              <a:tabLst>
                <a:tab pos="457200" algn="l"/>
              </a:tabLst>
            </a:pPr>
            <a:r>
              <a:rPr lang="en-US" sz="1050" dirty="0">
                <a:solidFill>
                  <a:schemeClr val="bg1">
                    <a:lumMod val="65000"/>
                  </a:schemeClr>
                </a:solidFill>
                <a:latin typeface="Calibri" panose="020F0502020204030204" pitchFamily="34" charset="0"/>
                <a:ea typeface="Times New Roman" panose="02020603050405020304" pitchFamily="18" charset="0"/>
                <a:cs typeface="Times New Roman" panose="02020603050405020304" pitchFamily="18" charset="0"/>
              </a:rPr>
              <a:t>Failure to completely address ALL possible causes of traumatic arrest continues to present as a lethal concern.</a:t>
            </a:r>
            <a:endParaRPr lang="en-US" dirty="0">
              <a:solidFill>
                <a:schemeClr val="bg1">
                  <a:lumMod val="65000"/>
                </a:schemeClr>
              </a:solidFill>
              <a:latin typeface="Times New Roman" panose="02020603050405020304" pitchFamily="18" charset="0"/>
              <a:ea typeface="Times New Roman" panose="02020603050405020304" pitchFamily="18" charset="0"/>
            </a:endParaRPr>
          </a:p>
          <a:p>
            <a:pPr marL="342900" marR="0" lvl="0" indent="-342900">
              <a:spcBef>
                <a:spcPts val="0"/>
              </a:spcBef>
              <a:spcAft>
                <a:spcPts val="0"/>
              </a:spcAft>
              <a:buFont typeface="+mj-lt"/>
              <a:buAutoNum type="arabicPeriod"/>
              <a:tabLst>
                <a:tab pos="457200" algn="l"/>
              </a:tabLst>
            </a:pPr>
            <a:r>
              <a:rPr lang="en-US" sz="1050" dirty="0">
                <a:solidFill>
                  <a:schemeClr val="bg1">
                    <a:lumMod val="65000"/>
                  </a:schemeClr>
                </a:solidFill>
                <a:latin typeface="Calibri" panose="020F0502020204030204" pitchFamily="34" charset="0"/>
                <a:ea typeface="Times New Roman" panose="02020603050405020304" pitchFamily="18" charset="0"/>
                <a:cs typeface="Times New Roman" panose="02020603050405020304" pitchFamily="18" charset="0"/>
              </a:rPr>
              <a:t>Adds 10 Gauge. Length indicated in guidelines differs from the S P E A R™. Key points are found within the notes on slide #5 which offer details and specific clinical rationale for SPEAR™ length.</a:t>
            </a:r>
            <a:endParaRPr lang="en-US" dirty="0">
              <a:solidFill>
                <a:schemeClr val="bg1">
                  <a:lumMod val="65000"/>
                </a:schemeClr>
              </a:solidFill>
              <a:latin typeface="Times New Roman" panose="02020603050405020304" pitchFamily="18" charset="0"/>
              <a:ea typeface="Times New Roman" panose="02020603050405020304" pitchFamily="18" charset="0"/>
            </a:endParaRPr>
          </a:p>
          <a:p>
            <a:pPr marL="342900" marR="0" lvl="0" indent="-342900">
              <a:spcBef>
                <a:spcPts val="0"/>
              </a:spcBef>
              <a:spcAft>
                <a:spcPts val="0"/>
              </a:spcAft>
              <a:buFont typeface="+mj-lt"/>
              <a:buAutoNum type="arabicPeriod"/>
              <a:tabLst>
                <a:tab pos="457200" algn="l"/>
              </a:tabLst>
            </a:pPr>
            <a:r>
              <a:rPr lang="en-US" sz="1050" dirty="0">
                <a:solidFill>
                  <a:schemeClr val="bg1">
                    <a:lumMod val="65000"/>
                  </a:schemeClr>
                </a:solidFill>
                <a:latin typeface="Calibri" panose="020F0502020204030204" pitchFamily="34" charset="0"/>
                <a:ea typeface="Times New Roman" panose="02020603050405020304" pitchFamily="18" charset="0"/>
                <a:cs typeface="Times New Roman" panose="02020603050405020304" pitchFamily="18" charset="0"/>
              </a:rPr>
              <a:t>Designates either Lateral or Anterior sites as acceptable for thoracic decompression. SPEAR™ training materials [slides, video, and NAR recommended hands-on skills training] comprehensively review [right and left] lateral and anterior thoracic decompression sites.</a:t>
            </a:r>
            <a:endParaRPr lang="en-US" dirty="0">
              <a:solidFill>
                <a:schemeClr val="bg1">
                  <a:lumMod val="65000"/>
                </a:schemeClr>
              </a:solidFill>
              <a:latin typeface="Times New Roman" panose="02020603050405020304" pitchFamily="18" charset="0"/>
              <a:ea typeface="Times New Roman" panose="02020603050405020304" pitchFamily="18" charset="0"/>
            </a:endParaRPr>
          </a:p>
          <a:p>
            <a:pPr marL="342900" marR="0" lvl="0" indent="-342900">
              <a:spcBef>
                <a:spcPts val="0"/>
              </a:spcBef>
              <a:spcAft>
                <a:spcPts val="0"/>
              </a:spcAft>
              <a:buFont typeface="+mj-lt"/>
              <a:buAutoNum type="arabicPeriod"/>
              <a:tabLst>
                <a:tab pos="457200" algn="l"/>
              </a:tabLst>
            </a:pPr>
            <a:r>
              <a:rPr lang="en-US" sz="1050" dirty="0">
                <a:solidFill>
                  <a:schemeClr val="bg1">
                    <a:lumMod val="65000"/>
                  </a:schemeClr>
                </a:solidFill>
                <a:latin typeface="Calibri" panose="020F0502020204030204" pitchFamily="34" charset="0"/>
                <a:ea typeface="Times New Roman" panose="02020603050405020304" pitchFamily="18" charset="0"/>
                <a:cs typeface="Times New Roman" panose="02020603050405020304" pitchFamily="18" charset="0"/>
              </a:rPr>
              <a:t>Addition of procedural elements. SPEAR™ insertion differs significantly from that which is included within current TCCC guidelines and some institutions. See SPEAR™ procedural insertion techniques, for lateral and anterior sites, to obtain complete details and specific clinical rationale.</a:t>
            </a:r>
            <a:endParaRPr lang="en-US" dirty="0">
              <a:solidFill>
                <a:schemeClr val="bg1">
                  <a:lumMod val="65000"/>
                </a:schemeClr>
              </a:solidFill>
              <a:latin typeface="Times New Roman" panose="02020603050405020304" pitchFamily="18" charset="0"/>
              <a:ea typeface="Times New Roman" panose="02020603050405020304" pitchFamily="18" charset="0"/>
            </a:endParaRPr>
          </a:p>
          <a:p>
            <a:pPr marL="342900" marR="0" lvl="0" indent="-342900">
              <a:spcBef>
                <a:spcPts val="0"/>
              </a:spcBef>
              <a:spcAft>
                <a:spcPts val="0"/>
              </a:spcAft>
              <a:buFont typeface="+mj-lt"/>
              <a:buAutoNum type="arabicPeriod"/>
              <a:tabLst>
                <a:tab pos="457200" algn="l"/>
              </a:tabLst>
            </a:pPr>
            <a:r>
              <a:rPr lang="en-US" sz="1050" dirty="0">
                <a:solidFill>
                  <a:schemeClr val="bg1">
                    <a:lumMod val="65000"/>
                  </a:schemeClr>
                </a:solidFill>
                <a:latin typeface="Calibri" panose="020F0502020204030204" pitchFamily="34" charset="0"/>
                <a:ea typeface="Times New Roman" panose="02020603050405020304" pitchFamily="18" charset="0"/>
                <a:cs typeface="Times New Roman" panose="02020603050405020304" pitchFamily="18" charset="0"/>
              </a:rPr>
              <a:t>Defines successful thoracic decompression.</a:t>
            </a:r>
            <a:endParaRPr lang="en-US" dirty="0">
              <a:solidFill>
                <a:schemeClr val="bg1">
                  <a:lumMod val="65000"/>
                </a:schemeClr>
              </a:solidFill>
              <a:latin typeface="Times New Roman" panose="02020603050405020304" pitchFamily="18" charset="0"/>
              <a:ea typeface="Times New Roman" panose="02020603050405020304" pitchFamily="18" charset="0"/>
            </a:endParaRPr>
          </a:p>
          <a:p>
            <a:pPr marL="342900" marR="0" lvl="0" indent="-342900">
              <a:spcBef>
                <a:spcPts val="0"/>
              </a:spcBef>
              <a:spcAft>
                <a:spcPts val="0"/>
              </a:spcAft>
              <a:buFont typeface="+mj-lt"/>
              <a:buAutoNum type="arabicPeriod"/>
              <a:tabLst>
                <a:tab pos="457200" algn="l"/>
              </a:tabLst>
            </a:pPr>
            <a:r>
              <a:rPr lang="en-US" sz="1050" dirty="0">
                <a:solidFill>
                  <a:schemeClr val="bg1">
                    <a:lumMod val="65000"/>
                  </a:schemeClr>
                </a:solidFill>
                <a:latin typeface="Calibri" panose="020F0502020204030204" pitchFamily="34" charset="0"/>
                <a:ea typeface="Times New Roman" panose="02020603050405020304" pitchFamily="18" charset="0"/>
                <a:cs typeface="Times New Roman" panose="02020603050405020304" pitchFamily="18" charset="0"/>
              </a:rPr>
              <a:t>Recommends ONLY two needle decompressions be attempted before moving on to circulation.</a:t>
            </a:r>
            <a:endParaRPr lang="en-US" dirty="0">
              <a:solidFill>
                <a:schemeClr val="bg1">
                  <a:lumMod val="65000"/>
                </a:schemeClr>
              </a:solidFill>
              <a:latin typeface="Times New Roman" panose="02020603050405020304" pitchFamily="18" charset="0"/>
              <a:ea typeface="Times New Roman" panose="02020603050405020304" pitchFamily="18" charset="0"/>
            </a:endParaRPr>
          </a:p>
          <a:p>
            <a:pPr marL="342900" marR="0" lvl="0" indent="-342900">
              <a:spcBef>
                <a:spcPts val="0"/>
              </a:spcBef>
              <a:spcAft>
                <a:spcPts val="0"/>
              </a:spcAft>
              <a:buFont typeface="+mj-lt"/>
              <a:buAutoNum type="arabicPeriod"/>
              <a:tabLst>
                <a:tab pos="457200" algn="l"/>
              </a:tabLst>
            </a:pPr>
            <a:r>
              <a:rPr lang="en-US" sz="1050" dirty="0">
                <a:solidFill>
                  <a:schemeClr val="bg1">
                    <a:lumMod val="65000"/>
                  </a:schemeClr>
                </a:solidFill>
                <a:latin typeface="Calibri" panose="020F0502020204030204" pitchFamily="34" charset="0"/>
                <a:ea typeface="Times New Roman" panose="02020603050405020304" pitchFamily="18" charset="0"/>
                <a:cs typeface="Times New Roman" panose="02020603050405020304" pitchFamily="18" charset="0"/>
              </a:rPr>
              <a:t>Addition of materials that recommend consideration of tension pneumothorax in presentations of shock.</a:t>
            </a:r>
            <a:endParaRPr lang="en-US" dirty="0">
              <a:solidFill>
                <a:schemeClr val="bg1">
                  <a:lumMod val="65000"/>
                </a:schemeClr>
              </a:solidFill>
              <a:latin typeface="Times New Roman" panose="02020603050405020304" pitchFamily="18" charset="0"/>
              <a:ea typeface="Times New Roman" panose="02020603050405020304" pitchFamily="18" charset="0"/>
            </a:endParaRPr>
          </a:p>
          <a:p>
            <a:pPr marL="342900" marR="0" lvl="0" indent="-342900">
              <a:spcBef>
                <a:spcPts val="0"/>
              </a:spcBef>
              <a:spcAft>
                <a:spcPts val="0"/>
              </a:spcAft>
              <a:buFont typeface="+mj-lt"/>
              <a:buAutoNum type="arabicPeriod"/>
              <a:tabLst>
                <a:tab pos="457200" algn="l"/>
              </a:tabLst>
            </a:pPr>
            <a:r>
              <a:rPr lang="en-US" sz="1600" b="1" dirty="0">
                <a:solidFill>
                  <a:srgbClr val="000000"/>
                </a:solidFill>
                <a:latin typeface="Calibri" panose="020F0502020204030204" pitchFamily="34" charset="0"/>
                <a:ea typeface="Times New Roman" panose="02020603050405020304" pitchFamily="18" charset="0"/>
                <a:cs typeface="Times New Roman" panose="02020603050405020304" pitchFamily="18" charset="0"/>
              </a:rPr>
              <a:t>Addition of finger thoracostomy when presentation warrants. </a:t>
            </a:r>
            <a:r>
              <a:rPr lang="en-US" sz="1600" b="1" dirty="0">
                <a:solidFill>
                  <a:srgbClr val="7F7F7F"/>
                </a:solidFill>
                <a:latin typeface="Calibri" panose="020F0502020204030204" pitchFamily="34" charset="0"/>
                <a:ea typeface="Times New Roman" panose="02020603050405020304" pitchFamily="18" charset="0"/>
                <a:cs typeface="Times New Roman" panose="02020603050405020304" pitchFamily="18" charset="0"/>
              </a:rPr>
              <a:t>Provider has attempted two needle decompressions without success, and is authorized to perform procedure.</a:t>
            </a:r>
            <a:endParaRPr lang="en-US" sz="2000" b="1" dirty="0">
              <a:latin typeface="Times New Roman" panose="02020603050405020304" pitchFamily="18" charset="0"/>
              <a:ea typeface="Times New Roman" panose="02020603050405020304" pitchFamily="18" charset="0"/>
            </a:endParaRPr>
          </a:p>
        </p:txBody>
      </p:sp>
      <p:sp>
        <p:nvSpPr>
          <p:cNvPr id="4" name="Slide Number Placeholder 3"/>
          <p:cNvSpPr>
            <a:spLocks noGrp="1"/>
          </p:cNvSpPr>
          <p:nvPr>
            <p:ph type="sldNum" sz="quarter" idx="10"/>
          </p:nvPr>
        </p:nvSpPr>
        <p:spPr/>
        <p:txBody>
          <a:bodyPr/>
          <a:lstStyle/>
          <a:p>
            <a:fld id="{E6023C06-E23F-458F-BDFD-AE89A8D7716F}" type="slidenum">
              <a:rPr lang="en-US" smtClean="0">
                <a:solidFill>
                  <a:prstClr val="black"/>
                </a:solidFill>
              </a:rPr>
              <a:pPr/>
              <a:t>26</a:t>
            </a:fld>
            <a:endParaRPr lang="en-US">
              <a:solidFill>
                <a:prstClr val="black"/>
              </a:solidFill>
            </a:endParaRPr>
          </a:p>
        </p:txBody>
      </p:sp>
    </p:spTree>
    <p:extLst>
      <p:ext uri="{BB962C8B-B14F-4D97-AF65-F5344CB8AC3E}">
        <p14:creationId xmlns:p14="http://schemas.microsoft.com/office/powerpoint/2010/main" val="331679314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Thank you for participating in the Simple Thoracostomy Kit orientation and training.</a:t>
            </a:r>
          </a:p>
          <a:p>
            <a:endParaRPr lang="en-US" dirty="0"/>
          </a:p>
          <a:p>
            <a:r>
              <a:rPr lang="en-US" dirty="0"/>
              <a:t>If you have any questions, concerns or would like additional information please contact:</a:t>
            </a:r>
          </a:p>
          <a:p>
            <a:endParaRPr lang="en-US" dirty="0"/>
          </a:p>
          <a:p>
            <a:r>
              <a:rPr lang="en-US" dirty="0"/>
              <a:t>North American Rescue®, LLC </a:t>
            </a:r>
          </a:p>
          <a:p>
            <a:endParaRPr lang="en-US" dirty="0"/>
          </a:p>
          <a:p>
            <a:r>
              <a:rPr lang="en-US" dirty="0"/>
              <a:t>email: info@NARescue.com</a:t>
            </a:r>
          </a:p>
          <a:p>
            <a:endParaRPr lang="en-US" b="1" dirty="0"/>
          </a:p>
          <a:p>
            <a:r>
              <a:rPr lang="en-US" dirty="0"/>
              <a:t>Tel: 864.675.9800</a:t>
            </a:r>
            <a:endParaRPr lang="en-US" cap="all" dirty="0"/>
          </a:p>
          <a:p>
            <a:endParaRPr lang="en-US" dirty="0"/>
          </a:p>
          <a:p>
            <a:r>
              <a:rPr lang="en-US" dirty="0"/>
              <a:t>Mail: 35 Tedwall Court</a:t>
            </a:r>
            <a:br>
              <a:rPr lang="en-US" dirty="0"/>
            </a:br>
            <a:r>
              <a:rPr lang="en-US" dirty="0"/>
              <a:t>          Greer, SC 29650-4791</a:t>
            </a:r>
            <a:br>
              <a:rPr lang="en-US" dirty="0"/>
            </a:br>
            <a:endParaRPr lang="en-US" dirty="0"/>
          </a:p>
          <a:p>
            <a:r>
              <a:rPr lang="en-US" dirty="0"/>
              <a:t>Fax: 864.675.9880</a:t>
            </a:r>
          </a:p>
          <a:p>
            <a:endParaRPr lang="en-US" dirty="0"/>
          </a:p>
        </p:txBody>
      </p:sp>
      <p:sp>
        <p:nvSpPr>
          <p:cNvPr id="4" name="Slide Number Placeholder 3"/>
          <p:cNvSpPr>
            <a:spLocks noGrp="1"/>
          </p:cNvSpPr>
          <p:nvPr>
            <p:ph type="sldNum" sz="quarter" idx="10"/>
          </p:nvPr>
        </p:nvSpPr>
        <p:spPr/>
        <p:txBody>
          <a:bodyPr/>
          <a:lstStyle/>
          <a:p>
            <a:fld id="{E6023C06-E23F-458F-BDFD-AE89A8D7716F}" type="slidenum">
              <a:rPr lang="en-US" smtClean="0">
                <a:solidFill>
                  <a:prstClr val="black"/>
                </a:solidFill>
              </a:rPr>
              <a:pPr/>
              <a:t>27</a:t>
            </a:fld>
            <a:endParaRPr lang="en-US">
              <a:solidFill>
                <a:prstClr val="black"/>
              </a:solidFill>
            </a:endParaRPr>
          </a:p>
        </p:txBody>
      </p:sp>
    </p:spTree>
    <p:extLst>
      <p:ext uri="{BB962C8B-B14F-4D97-AF65-F5344CB8AC3E}">
        <p14:creationId xmlns:p14="http://schemas.microsoft.com/office/powerpoint/2010/main" val="36813240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fld id="{E6023C06-E23F-458F-BDFD-AE89A8D7716F}" type="slidenum">
              <a:rPr lang="en-US" smtClean="0">
                <a:solidFill>
                  <a:prstClr val="black"/>
                </a:solidFill>
              </a:rPr>
              <a:pPr/>
              <a:t>3</a:t>
            </a:fld>
            <a:endParaRPr lang="en-US" dirty="0">
              <a:solidFill>
                <a:prstClr val="black"/>
              </a:solidFill>
            </a:endParaRPr>
          </a:p>
        </p:txBody>
      </p:sp>
      <p:sp>
        <p:nvSpPr>
          <p:cNvPr id="6" name="Notes Placeholder 2"/>
          <p:cNvSpPr>
            <a:spLocks noGrp="1"/>
          </p:cNvSpPr>
          <p:nvPr>
            <p:ph type="body" sz="quarter" idx="11"/>
          </p:nvPr>
        </p:nvSpPr>
        <p:spPr>
          <a:xfrm>
            <a:off x="685800" y="4400550"/>
            <a:ext cx="5486400" cy="4165934"/>
          </a:xfrm>
        </p:spPr>
        <p:txBody>
          <a:bodyPr/>
          <a:lstStyle/>
          <a:p>
            <a:r>
              <a:rPr lang="en-US" b="1" dirty="0"/>
              <a:t>At the conclusion of this didactic, </a:t>
            </a:r>
            <a:r>
              <a:rPr lang="en-US" b="1" i="1" dirty="0"/>
              <a:t>and hands-on training program</a:t>
            </a:r>
            <a:r>
              <a:rPr lang="en-US" b="1" dirty="0"/>
              <a:t>, the clinical provider should be able to:</a:t>
            </a:r>
          </a:p>
          <a:p>
            <a:endParaRPr lang="en-US" sz="400" dirty="0"/>
          </a:p>
          <a:p>
            <a:pPr marL="838168" indent="-609585">
              <a:buFont typeface="+mj-lt"/>
              <a:buAutoNum type="arabicPeriod"/>
            </a:pPr>
            <a:r>
              <a:rPr lang="en-US" dirty="0"/>
              <a:t>Identify the simple thoracostomy kit </a:t>
            </a:r>
            <a:r>
              <a:rPr lang="en-US" b="1" dirty="0">
                <a:solidFill>
                  <a:srgbClr val="002060"/>
                </a:solidFill>
              </a:rPr>
              <a:t>components.</a:t>
            </a:r>
            <a:endParaRPr lang="en-US" dirty="0">
              <a:solidFill>
                <a:srgbClr val="002060"/>
              </a:solidFill>
            </a:endParaRPr>
          </a:p>
          <a:p>
            <a:pPr marL="838168" indent="-609585">
              <a:buFont typeface="+mj-lt"/>
              <a:buAutoNum type="arabicPeriod"/>
            </a:pPr>
            <a:r>
              <a:rPr lang="en-US" dirty="0"/>
              <a:t>List </a:t>
            </a:r>
            <a:r>
              <a:rPr lang="en-US" b="1" dirty="0"/>
              <a:t>key terms</a:t>
            </a:r>
            <a:r>
              <a:rPr lang="en-US" dirty="0"/>
              <a:t>, </a:t>
            </a:r>
            <a:r>
              <a:rPr lang="en-US" b="1" dirty="0">
                <a:solidFill>
                  <a:srgbClr val="009900"/>
                </a:solidFill>
              </a:rPr>
              <a:t>indications</a:t>
            </a:r>
            <a:r>
              <a:rPr lang="en-US" dirty="0"/>
              <a:t>, </a:t>
            </a:r>
            <a:r>
              <a:rPr lang="en-US" b="1" dirty="0">
                <a:solidFill>
                  <a:srgbClr val="C00000"/>
                </a:solidFill>
              </a:rPr>
              <a:t>contraindications</a:t>
            </a:r>
            <a:r>
              <a:rPr lang="en-US" dirty="0"/>
              <a:t>, and expected </a:t>
            </a:r>
            <a:r>
              <a:rPr lang="en-US" b="1" dirty="0">
                <a:solidFill>
                  <a:srgbClr val="002060"/>
                </a:solidFill>
              </a:rPr>
              <a:t>therapeutic benefits</a:t>
            </a:r>
            <a:r>
              <a:rPr lang="en-US" dirty="0"/>
              <a:t> of thoracic decompression (simple thoracostomy).</a:t>
            </a:r>
          </a:p>
          <a:p>
            <a:pPr marL="838168" indent="-609585">
              <a:buFont typeface="+mj-lt"/>
              <a:buAutoNum type="arabicPeriod"/>
            </a:pPr>
            <a:r>
              <a:rPr lang="en-US" dirty="0">
                <a:solidFill>
                  <a:schemeClr val="tx1">
                    <a:lumMod val="95000"/>
                    <a:lumOff val="5000"/>
                  </a:schemeClr>
                </a:solidFill>
              </a:rPr>
              <a:t>Identify </a:t>
            </a:r>
            <a:r>
              <a:rPr lang="en-US" b="1" dirty="0">
                <a:solidFill>
                  <a:schemeClr val="tx1">
                    <a:lumMod val="95000"/>
                    <a:lumOff val="5000"/>
                  </a:schemeClr>
                </a:solidFill>
              </a:rPr>
              <a:t>lateral landmarks</a:t>
            </a:r>
            <a:r>
              <a:rPr lang="en-US" dirty="0">
                <a:solidFill>
                  <a:schemeClr val="tx1">
                    <a:lumMod val="95000"/>
                    <a:lumOff val="5000"/>
                  </a:schemeClr>
                </a:solidFill>
              </a:rPr>
              <a:t> for thoracostomy placement</a:t>
            </a:r>
            <a:endParaRPr lang="en-US" dirty="0"/>
          </a:p>
          <a:p>
            <a:pPr marL="838168" indent="-609585">
              <a:buFont typeface="+mj-lt"/>
              <a:buAutoNum type="arabicPeriod"/>
            </a:pPr>
            <a:r>
              <a:rPr lang="en-US" dirty="0"/>
              <a:t>List the </a:t>
            </a:r>
            <a:r>
              <a:rPr lang="en-US" b="1" dirty="0">
                <a:solidFill>
                  <a:srgbClr val="002060"/>
                </a:solidFill>
              </a:rPr>
              <a:t>steps needed to perform and confirm </a:t>
            </a:r>
            <a:r>
              <a:rPr lang="en-US" dirty="0"/>
              <a:t>a simple thoracostomy</a:t>
            </a:r>
            <a:endParaRPr lang="en-US" b="1" dirty="0">
              <a:solidFill>
                <a:srgbClr val="002060"/>
              </a:solidFill>
            </a:endParaRPr>
          </a:p>
          <a:p>
            <a:pPr marL="838168" indent="-609585">
              <a:buFont typeface="+mj-lt"/>
              <a:buAutoNum type="arabicPeriod"/>
            </a:pPr>
            <a:r>
              <a:rPr lang="en-US" dirty="0"/>
              <a:t>Define </a:t>
            </a:r>
            <a:r>
              <a:rPr lang="en-US" b="1" dirty="0">
                <a:solidFill>
                  <a:srgbClr val="FF9900"/>
                </a:solidFill>
              </a:rPr>
              <a:t>potential complications </a:t>
            </a:r>
            <a:r>
              <a:rPr lang="en-US" dirty="0"/>
              <a:t>of improperly performed thoracic decompression procedures (</a:t>
            </a:r>
            <a:r>
              <a:rPr lang="en-US" i="1" dirty="0"/>
              <a:t>needle decompression or thoracostomy</a:t>
            </a:r>
            <a:r>
              <a:rPr lang="en-US" dirty="0"/>
              <a:t>) </a:t>
            </a:r>
          </a:p>
          <a:p>
            <a:pPr marL="838168" indent="-609585">
              <a:buFont typeface="+mj-lt"/>
              <a:buAutoNum type="arabicPeriod"/>
            </a:pPr>
            <a:r>
              <a:rPr lang="en-US" dirty="0"/>
              <a:t>Discuss current </a:t>
            </a:r>
            <a:r>
              <a:rPr lang="en-US" b="1" dirty="0"/>
              <a:t>scientific evidence </a:t>
            </a:r>
            <a:r>
              <a:rPr lang="en-US" dirty="0"/>
              <a:t>as it relates to thoracic decompression</a:t>
            </a:r>
          </a:p>
          <a:p>
            <a:pPr marL="57150"/>
            <a:endParaRPr lang="en-US" sz="400" dirty="0"/>
          </a:p>
          <a:p>
            <a:pPr marL="57150"/>
            <a:endParaRPr lang="en-US" sz="400" dirty="0"/>
          </a:p>
          <a:p>
            <a:pPr marL="57150"/>
            <a:endParaRPr lang="en-US" sz="400" dirty="0"/>
          </a:p>
          <a:p>
            <a:pPr marL="57150"/>
            <a:endParaRPr lang="en-US" sz="400" dirty="0"/>
          </a:p>
          <a:p>
            <a:pPr marL="57150"/>
            <a:r>
              <a:rPr lang="en-US" dirty="0"/>
              <a:t>At the completion of clinical training consider offering both a written and skills competency evaluation. </a:t>
            </a:r>
          </a:p>
          <a:p>
            <a:pPr marL="57150"/>
            <a:endParaRPr lang="en-US" b="1" dirty="0"/>
          </a:p>
          <a:p>
            <a:pPr marL="57150"/>
            <a:endParaRPr lang="en-US" sz="2000" dirty="0"/>
          </a:p>
          <a:p>
            <a:endParaRPr lang="en-US" dirty="0"/>
          </a:p>
        </p:txBody>
      </p:sp>
    </p:spTree>
    <p:extLst>
      <p:ext uri="{BB962C8B-B14F-4D97-AF65-F5344CB8AC3E}">
        <p14:creationId xmlns:p14="http://schemas.microsoft.com/office/powerpoint/2010/main" val="257386213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Note and review the listed components of the Simple Thoracostomy Kit .</a:t>
            </a:r>
          </a:p>
        </p:txBody>
      </p:sp>
      <p:sp>
        <p:nvSpPr>
          <p:cNvPr id="4" name="Slide Number Placeholder 3"/>
          <p:cNvSpPr>
            <a:spLocks noGrp="1"/>
          </p:cNvSpPr>
          <p:nvPr>
            <p:ph type="sldNum" sz="quarter" idx="5"/>
          </p:nvPr>
        </p:nvSpPr>
        <p:spPr/>
        <p:txBody>
          <a:bodyPr/>
          <a:lstStyle/>
          <a:p>
            <a:fld id="{D769EDB8-C23C-46A9-B647-7ACF659CD837}" type="slidenum">
              <a:rPr lang="en-US" smtClean="0"/>
              <a:t>4</a:t>
            </a:fld>
            <a:endParaRPr lang="en-US"/>
          </a:p>
        </p:txBody>
      </p:sp>
    </p:spTree>
    <p:extLst>
      <p:ext uri="{BB962C8B-B14F-4D97-AF65-F5344CB8AC3E}">
        <p14:creationId xmlns:p14="http://schemas.microsoft.com/office/powerpoint/2010/main" val="141551456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A tension pneumothorax is known to be a life-threatening emergency, which if left untreated, may result in death.</a:t>
            </a:r>
          </a:p>
          <a:p>
            <a:endParaRPr lang="en-US" dirty="0"/>
          </a:p>
          <a:p>
            <a:r>
              <a:rPr lang="en-US" dirty="0"/>
              <a:t>NOTE: Illustration depicts left lateral view of patient WITH left-sided tension pneumothorax.</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6023C06-E23F-458F-BDFD-AE89A8D7716F}"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75484497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a:t>
            </a:r>
            <a:r>
              <a:rPr lang="en-US" sz="1400" b="1" dirty="0">
                <a:solidFill>
                  <a:srgbClr val="009900"/>
                </a:solidFill>
              </a:rPr>
              <a:t>Indications</a:t>
            </a:r>
            <a:r>
              <a:rPr lang="en-US" dirty="0"/>
              <a:t>  should be further reinforced within this program.</a:t>
            </a:r>
          </a:p>
          <a:p>
            <a:pPr algn="ctr"/>
            <a:endParaRPr lang="en-US" sz="1400" b="1" dirty="0"/>
          </a:p>
          <a:p>
            <a:r>
              <a:rPr lang="en-US" sz="1400" b="1" dirty="0">
                <a:solidFill>
                  <a:srgbClr val="C00000"/>
                </a:solidFill>
              </a:rPr>
              <a:t>Failure to utilize this kit according to the directions for use, didactic materials provided, and  NAR recommended hands-on training MAY CAUSE FURTHER INJURY.</a:t>
            </a:r>
          </a:p>
        </p:txBody>
      </p:sp>
      <p:sp>
        <p:nvSpPr>
          <p:cNvPr id="4" name="Slide Number Placeholder 3"/>
          <p:cNvSpPr>
            <a:spLocks noGrp="1"/>
          </p:cNvSpPr>
          <p:nvPr>
            <p:ph type="sldNum" sz="quarter" idx="10"/>
          </p:nvPr>
        </p:nvSpPr>
        <p:spPr/>
        <p:txBody>
          <a:bodyPr/>
          <a:lstStyle/>
          <a:p>
            <a:fld id="{E6023C06-E23F-458F-BDFD-AE89A8D7716F}" type="slidenum">
              <a:rPr lang="en-US" smtClean="0">
                <a:solidFill>
                  <a:prstClr val="black"/>
                </a:solidFill>
              </a:rPr>
              <a:pPr/>
              <a:t>6</a:t>
            </a:fld>
            <a:endParaRPr lang="en-US">
              <a:solidFill>
                <a:prstClr val="black"/>
              </a:solidFill>
            </a:endParaRPr>
          </a:p>
        </p:txBody>
      </p:sp>
    </p:spTree>
    <p:extLst>
      <p:ext uri="{BB962C8B-B14F-4D97-AF65-F5344CB8AC3E}">
        <p14:creationId xmlns:p14="http://schemas.microsoft.com/office/powerpoint/2010/main" val="348784485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400" b="1" dirty="0">
                <a:solidFill>
                  <a:srgbClr val="C00000"/>
                </a:solidFill>
              </a:rPr>
              <a:t>Contraindications</a:t>
            </a:r>
            <a:r>
              <a:rPr lang="en-US" dirty="0"/>
              <a:t> should be further reinforced within this program.</a:t>
            </a:r>
          </a:p>
          <a:p>
            <a:endParaRPr lang="en-US" dirty="0"/>
          </a:p>
          <a:p>
            <a:r>
              <a:rPr lang="en-US" sz="1400" b="1" dirty="0">
                <a:solidFill>
                  <a:srgbClr val="FF9900"/>
                </a:solidFill>
              </a:rPr>
              <a:t>WARNING</a:t>
            </a:r>
            <a:r>
              <a:rPr lang="en-US" sz="1400" dirty="0">
                <a:solidFill>
                  <a:srgbClr val="FF9900"/>
                </a:solidFill>
              </a:rPr>
              <a:t>:</a:t>
            </a:r>
            <a:r>
              <a:rPr lang="en-US" dirty="0"/>
              <a:t> As with all invasive medical kits, usage is predicated on proper orientation and training, careful consideration of the indications, patient condition, review of potential contraindications, and a specific </a:t>
            </a:r>
            <a:r>
              <a:rPr lang="en-US" sz="1400" b="1" dirty="0"/>
              <a:t>RISK versus BENEFIT analysis.</a:t>
            </a:r>
          </a:p>
          <a:p>
            <a:pPr algn="ctr"/>
            <a:endParaRPr lang="en-US" sz="1400" b="1" dirty="0"/>
          </a:p>
          <a:p>
            <a:r>
              <a:rPr lang="en-US" sz="1400" b="1" dirty="0">
                <a:solidFill>
                  <a:srgbClr val="C00000"/>
                </a:solidFill>
              </a:rPr>
              <a:t>Failure to perform this procedure according to the standard of care, directions for use, didactic materials provided, and  NAR recommended hands-on training MAY CAUSE FURTHER INJURY.</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6023C06-E23F-458F-BDFD-AE89A8D7716F}"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09894460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dirty="0">
                <a:solidFill>
                  <a:srgbClr val="002060"/>
                </a:solidFill>
              </a:rPr>
              <a:t>thoracic decompression</a:t>
            </a:r>
            <a:r>
              <a:rPr lang="en-US" sz="1200" dirty="0">
                <a:solidFill>
                  <a:srgbClr val="002060"/>
                </a:solidFill>
              </a:rPr>
              <a:t> (simple thoracostomy) </a:t>
            </a:r>
            <a:r>
              <a:rPr lang="en-US" dirty="0"/>
              <a:t>should improve</a:t>
            </a:r>
            <a:r>
              <a:rPr lang="en-US" sz="1200" dirty="0"/>
              <a:t> </a:t>
            </a:r>
            <a:r>
              <a:rPr lang="en-US" sz="1200" i="1" dirty="0"/>
              <a:t>one or more </a:t>
            </a:r>
            <a:r>
              <a:rPr lang="en-US" sz="1200" dirty="0"/>
              <a:t>of the following:</a:t>
            </a:r>
          </a:p>
          <a:p>
            <a:endParaRPr lang="en-US" sz="800" dirty="0"/>
          </a:p>
          <a:p>
            <a:pPr marL="285750" indent="-285750">
              <a:buFont typeface="Arial" panose="020B0604020202020204" pitchFamily="34" charset="0"/>
              <a:buChar char="•"/>
            </a:pPr>
            <a:r>
              <a:rPr lang="en-US" sz="1200" dirty="0"/>
              <a:t>respiratory distress.</a:t>
            </a:r>
          </a:p>
          <a:p>
            <a:pPr marL="285750" indent="-285750">
              <a:buFont typeface="Arial" panose="020B0604020202020204" pitchFamily="34" charset="0"/>
              <a:buChar char="•"/>
            </a:pPr>
            <a:r>
              <a:rPr lang="en-US" dirty="0"/>
              <a:t>R</a:t>
            </a:r>
            <a:r>
              <a:rPr lang="en-US" sz="1200" dirty="0"/>
              <a:t>elief of restrictive</a:t>
            </a:r>
            <a:r>
              <a:rPr lang="en-US" dirty="0"/>
              <a:t> pressure between the parietal and visceral pleura</a:t>
            </a:r>
            <a:r>
              <a:rPr lang="en-US" sz="1200" dirty="0"/>
              <a:t> </a:t>
            </a:r>
            <a:r>
              <a:rPr lang="en-US" dirty="0">
                <a:solidFill>
                  <a:schemeClr val="bg1">
                    <a:lumMod val="50000"/>
                  </a:schemeClr>
                </a:solidFill>
              </a:rPr>
              <a:t>(secondary to injury or significant medical complication).</a:t>
            </a:r>
          </a:p>
          <a:p>
            <a:pPr marL="285750" indent="-285750">
              <a:buFont typeface="Arial" panose="020B0604020202020204" pitchFamily="34" charset="0"/>
              <a:buChar char="•"/>
            </a:pPr>
            <a:r>
              <a:rPr lang="en-US" sz="1200" dirty="0"/>
              <a:t>oxygen saturation </a:t>
            </a:r>
            <a:r>
              <a:rPr lang="en-US" dirty="0">
                <a:solidFill>
                  <a:schemeClr val="bg1">
                    <a:lumMod val="50000"/>
                  </a:schemeClr>
                </a:solidFill>
              </a:rPr>
              <a:t>(≥ 90% </a:t>
            </a:r>
            <a:r>
              <a:rPr lang="en-US" i="1" dirty="0">
                <a:solidFill>
                  <a:schemeClr val="bg1">
                    <a:lumMod val="50000"/>
                  </a:schemeClr>
                </a:solidFill>
              </a:rPr>
              <a:t>may be dependent on use of supplemental oxygen</a:t>
            </a:r>
            <a:r>
              <a:rPr lang="en-US" dirty="0">
                <a:solidFill>
                  <a:schemeClr val="bg1">
                    <a:lumMod val="50000"/>
                  </a:schemeClr>
                </a:solidFill>
              </a:rPr>
              <a:t>).</a:t>
            </a:r>
          </a:p>
          <a:p>
            <a:pPr marL="285750" indent="-285750">
              <a:buFont typeface="Arial" panose="020B0604020202020204" pitchFamily="34" charset="0"/>
              <a:buChar char="•"/>
            </a:pPr>
            <a:r>
              <a:rPr lang="en-US" dirty="0"/>
              <a:t>R</a:t>
            </a:r>
            <a:r>
              <a:rPr lang="en-US" sz="1200" dirty="0"/>
              <a:t>eturn of radial pulse or vital signs.</a:t>
            </a:r>
          </a:p>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6023C06-E23F-458F-BDFD-AE89A8D7716F}"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37725107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useBgFill="1">
        <p:nvSpPr>
          <p:cNvPr id="3" name="Notes Placeholder 2"/>
          <p:cNvSpPr>
            <a:spLocks noGrp="1"/>
          </p:cNvSpPr>
          <p:nvPr>
            <p:ph type="body" idx="1"/>
          </p:nvPr>
        </p:nvSpPr>
        <p:spPr/>
        <p:txBody>
          <a:bodyPr/>
          <a:lstStyle/>
          <a:p>
            <a:r>
              <a:rPr lang="en-US" b="1" dirty="0">
                <a:solidFill>
                  <a:prstClr val="black"/>
                </a:solidFill>
              </a:rPr>
              <a:t>Landmarks:</a:t>
            </a:r>
            <a:r>
              <a:rPr lang="en-US" dirty="0">
                <a:solidFill>
                  <a:prstClr val="black"/>
                </a:solidFill>
              </a:rPr>
              <a:t> </a:t>
            </a:r>
          </a:p>
          <a:p>
            <a:pPr lvl="0">
              <a:defRPr/>
            </a:pPr>
            <a:endParaRPr lang="en-US" dirty="0">
              <a:solidFill>
                <a:prstClr val="black"/>
              </a:solidFill>
            </a:endParaRPr>
          </a:p>
          <a:p>
            <a:pPr lvl="0">
              <a:defRPr/>
            </a:pPr>
            <a:r>
              <a:rPr lang="en-US" dirty="0">
                <a:solidFill>
                  <a:prstClr val="black"/>
                </a:solidFill>
              </a:rPr>
              <a:t>Simple thoracostomy should be performed on the anterior </a:t>
            </a:r>
            <a:r>
              <a:rPr lang="en-US" i="1" dirty="0"/>
              <a:t>(or between the anterior and mid-axillary)</a:t>
            </a:r>
            <a:r>
              <a:rPr lang="en-US" sz="1400" dirty="0"/>
              <a:t> </a:t>
            </a:r>
            <a:r>
              <a:rPr lang="en-US" dirty="0"/>
              <a:t>l</a:t>
            </a:r>
            <a:r>
              <a:rPr lang="en-US" dirty="0">
                <a:solidFill>
                  <a:prstClr val="black"/>
                </a:solidFill>
              </a:rPr>
              <a:t>ine in the 4</a:t>
            </a:r>
            <a:r>
              <a:rPr lang="en-US" baseline="30000" dirty="0">
                <a:solidFill>
                  <a:prstClr val="black"/>
                </a:solidFill>
              </a:rPr>
              <a:t>th</a:t>
            </a:r>
            <a:r>
              <a:rPr lang="en-US" dirty="0">
                <a:solidFill>
                  <a:prstClr val="black"/>
                </a:solidFill>
              </a:rPr>
              <a:t> or 5</a:t>
            </a:r>
            <a:r>
              <a:rPr lang="en-US" baseline="30000" dirty="0">
                <a:solidFill>
                  <a:prstClr val="black"/>
                </a:solidFill>
              </a:rPr>
              <a:t>th</a:t>
            </a:r>
            <a:r>
              <a:rPr lang="en-US" dirty="0">
                <a:solidFill>
                  <a:prstClr val="black"/>
                </a:solidFill>
              </a:rPr>
              <a:t> intercostal space   </a:t>
            </a:r>
          </a:p>
          <a:p>
            <a:endParaRPr lang="en-US" dirty="0"/>
          </a:p>
        </p:txBody>
      </p:sp>
      <p:sp>
        <p:nvSpPr>
          <p:cNvPr id="4" name="Slide Number Placeholder 3"/>
          <p:cNvSpPr>
            <a:spLocks noGrp="1"/>
          </p:cNvSpPr>
          <p:nvPr>
            <p:ph type="sldNum" sz="quarter" idx="5"/>
          </p:nvPr>
        </p:nvSpPr>
        <p:spPr/>
        <p:txBody>
          <a:bodyPr/>
          <a:lstStyle/>
          <a:p>
            <a:fld id="{D769EDB8-C23C-46A9-B647-7ACF659CD837}" type="slidenum">
              <a:rPr lang="en-US" smtClean="0"/>
              <a:t>9</a:t>
            </a:fld>
            <a:endParaRPr lang="en-US"/>
          </a:p>
        </p:txBody>
      </p:sp>
    </p:spTree>
    <p:extLst>
      <p:ext uri="{BB962C8B-B14F-4D97-AF65-F5344CB8AC3E}">
        <p14:creationId xmlns:p14="http://schemas.microsoft.com/office/powerpoint/2010/main" val="42610720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pic>
        <p:nvPicPr>
          <p:cNvPr id="13" name="Picture 12"/>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4" name="Text Placeholder 3"/>
          <p:cNvSpPr>
            <a:spLocks noGrp="1"/>
          </p:cNvSpPr>
          <p:nvPr>
            <p:ph type="body" sz="quarter" idx="10" hasCustomPrompt="1"/>
          </p:nvPr>
        </p:nvSpPr>
        <p:spPr>
          <a:xfrm>
            <a:off x="4253449" y="5362500"/>
            <a:ext cx="6018672" cy="430993"/>
          </a:xfrm>
          <a:prstGeom prst="rect">
            <a:avLst/>
          </a:prstGeom>
        </p:spPr>
        <p:txBody>
          <a:bodyPr lIns="0" rIns="0"/>
          <a:lstStyle>
            <a:lvl1pPr marL="0" indent="0" algn="r" rtl="0">
              <a:buNone/>
              <a:defRPr sz="2400">
                <a:solidFill>
                  <a:schemeClr val="bg1"/>
                </a:solidFill>
              </a:defRPr>
            </a:lvl1pPr>
          </a:lstStyle>
          <a:p>
            <a:pPr lvl="0"/>
            <a:r>
              <a:rPr lang="en-US" sz="3200" dirty="0"/>
              <a:t>Presentation Title</a:t>
            </a:r>
            <a:endParaRPr lang="en-US" dirty="0"/>
          </a:p>
        </p:txBody>
      </p:sp>
      <p:sp>
        <p:nvSpPr>
          <p:cNvPr id="8" name="Text Placeholder 3"/>
          <p:cNvSpPr>
            <a:spLocks noGrp="1"/>
          </p:cNvSpPr>
          <p:nvPr>
            <p:ph type="body" sz="quarter" idx="11" hasCustomPrompt="1"/>
          </p:nvPr>
        </p:nvSpPr>
        <p:spPr>
          <a:xfrm>
            <a:off x="5585821" y="5791482"/>
            <a:ext cx="4686300" cy="423689"/>
          </a:xfrm>
          <a:prstGeom prst="rect">
            <a:avLst/>
          </a:prstGeom>
        </p:spPr>
        <p:txBody>
          <a:bodyPr lIns="0" rIns="0"/>
          <a:lstStyle>
            <a:lvl1pPr marL="0" indent="0" algn="r" rtl="0">
              <a:buNone/>
              <a:defRPr sz="2400">
                <a:solidFill>
                  <a:schemeClr val="bg1"/>
                </a:solidFill>
              </a:defRPr>
            </a:lvl1pPr>
          </a:lstStyle>
          <a:p>
            <a:pPr lvl="0"/>
            <a:r>
              <a:rPr lang="en-US" sz="3200" dirty="0"/>
              <a:t>Date</a:t>
            </a:r>
            <a:endParaRPr lang="en-US" dirty="0"/>
          </a:p>
        </p:txBody>
      </p:sp>
      <p:sp>
        <p:nvSpPr>
          <p:cNvPr id="9" name="Slide Number Placeholder 5"/>
          <p:cNvSpPr>
            <a:spLocks noGrp="1"/>
          </p:cNvSpPr>
          <p:nvPr>
            <p:ph type="sldNum" sz="quarter" idx="4"/>
          </p:nvPr>
        </p:nvSpPr>
        <p:spPr>
          <a:xfrm>
            <a:off x="-1663543" y="172458"/>
            <a:ext cx="752221" cy="646716"/>
          </a:xfrm>
          <a:prstGeom prst="rect">
            <a:avLst/>
          </a:prstGeom>
          <a:solidFill>
            <a:srgbClr val="9E0B0F"/>
          </a:solidFill>
        </p:spPr>
        <p:txBody>
          <a:bodyPr vert="horz" wrap="square" lIns="91440" tIns="91440" rIns="91440" bIns="91440" rtlCol="0" anchor="ctr">
            <a:spAutoFit/>
          </a:bodyPr>
          <a:lstStyle>
            <a:lvl1pPr algn="ctr" fontAlgn="auto">
              <a:spcBef>
                <a:spcPts val="0"/>
              </a:spcBef>
              <a:spcAft>
                <a:spcPts val="0"/>
              </a:spcAft>
              <a:defRPr sz="1001" smtClean="0">
                <a:solidFill>
                  <a:schemeClr val="bg1"/>
                </a:solidFill>
                <a:latin typeface="+mn-lt"/>
                <a:ea typeface="+mn-ea"/>
                <a:cs typeface="+mn-cs"/>
              </a:defRPr>
            </a:lvl1pPr>
          </a:lstStyle>
          <a:p>
            <a:pPr defTabSz="457177">
              <a:defRPr/>
            </a:pPr>
            <a:r>
              <a:rPr lang="en-US">
                <a:solidFill>
                  <a:prstClr val="white"/>
                </a:solidFill>
              </a:rPr>
              <a:t>R 158</a:t>
            </a:r>
          </a:p>
          <a:p>
            <a:pPr defTabSz="457177">
              <a:defRPr/>
            </a:pPr>
            <a:r>
              <a:rPr lang="en-US">
                <a:solidFill>
                  <a:prstClr val="white"/>
                </a:solidFill>
              </a:rPr>
              <a:t>G 11</a:t>
            </a:r>
          </a:p>
          <a:p>
            <a:pPr defTabSz="457177">
              <a:defRPr/>
            </a:pPr>
            <a:r>
              <a:rPr lang="en-US">
                <a:solidFill>
                  <a:prstClr val="white"/>
                </a:solidFill>
              </a:rPr>
              <a:t>B 15</a:t>
            </a:r>
            <a:endParaRPr lang="en-US" dirty="0">
              <a:solidFill>
                <a:prstClr val="white"/>
              </a:solidFill>
            </a:endParaRPr>
          </a:p>
        </p:txBody>
      </p:sp>
    </p:spTree>
    <p:extLst>
      <p:ext uri="{BB962C8B-B14F-4D97-AF65-F5344CB8AC3E}">
        <p14:creationId xmlns:p14="http://schemas.microsoft.com/office/powerpoint/2010/main" val="216906385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Video">
    <p:spTree>
      <p:nvGrpSpPr>
        <p:cNvPr id="1" name=""/>
        <p:cNvGrpSpPr/>
        <p:nvPr/>
      </p:nvGrpSpPr>
      <p:grpSpPr>
        <a:xfrm>
          <a:off x="0" y="0"/>
          <a:ext cx="0" cy="0"/>
          <a:chOff x="0" y="0"/>
          <a:chExt cx="0" cy="0"/>
        </a:xfrm>
      </p:grpSpPr>
      <p:sp>
        <p:nvSpPr>
          <p:cNvPr id="5" name="Footer Placeholder 4"/>
          <p:cNvSpPr>
            <a:spLocks noGrp="1"/>
          </p:cNvSpPr>
          <p:nvPr>
            <p:ph type="ftr" sz="quarter" idx="10"/>
          </p:nvPr>
        </p:nvSpPr>
        <p:spPr/>
        <p:txBody>
          <a:bodyPr/>
          <a:lstStyle/>
          <a:p>
            <a:endParaRPr lang="en-US">
              <a:solidFill>
                <a:prstClr val="black">
                  <a:tint val="75000"/>
                </a:prstClr>
              </a:solidFill>
            </a:endParaRPr>
          </a:p>
        </p:txBody>
      </p:sp>
      <p:sp>
        <p:nvSpPr>
          <p:cNvPr id="4" name="Media Placeholder 3"/>
          <p:cNvSpPr>
            <a:spLocks noGrp="1"/>
          </p:cNvSpPr>
          <p:nvPr>
            <p:ph type="media" sz="quarter" idx="12" hasCustomPrompt="1"/>
          </p:nvPr>
        </p:nvSpPr>
        <p:spPr>
          <a:xfrm>
            <a:off x="1371600" y="1278734"/>
            <a:ext cx="9448800" cy="4300539"/>
          </a:xfrm>
          <a:prstGeom prst="rect">
            <a:avLst/>
          </a:prstGeom>
        </p:spPr>
        <p:txBody>
          <a:bodyPr/>
          <a:lstStyle>
            <a:lvl1pPr>
              <a:defRPr/>
            </a:lvl1pPr>
          </a:lstStyle>
          <a:p>
            <a:r>
              <a:rPr lang="en-US" dirty="0"/>
              <a:t>Video</a:t>
            </a:r>
          </a:p>
        </p:txBody>
      </p:sp>
      <p:sp>
        <p:nvSpPr>
          <p:cNvPr id="10" name="Title 1"/>
          <p:cNvSpPr>
            <a:spLocks noGrp="1"/>
          </p:cNvSpPr>
          <p:nvPr>
            <p:ph type="title"/>
          </p:nvPr>
        </p:nvSpPr>
        <p:spPr>
          <a:xfrm>
            <a:off x="843776" y="243840"/>
            <a:ext cx="10515600" cy="569025"/>
          </a:xfrm>
          <a:prstGeom prst="rect">
            <a:avLst/>
          </a:prstGeom>
        </p:spPr>
        <p:txBody>
          <a:bodyPr/>
          <a:lstStyle>
            <a:lvl1pPr>
              <a:defRPr sz="3200" b="1">
                <a:latin typeface="+mn-lt"/>
              </a:defRPr>
            </a:lvl1pPr>
          </a:lstStyle>
          <a:p>
            <a:r>
              <a:rPr lang="en-US" dirty="0"/>
              <a:t>Click to edit Master title style</a:t>
            </a:r>
          </a:p>
        </p:txBody>
      </p:sp>
      <p:sp>
        <p:nvSpPr>
          <p:cNvPr id="12" name="Slide Number Placeholder 5"/>
          <p:cNvSpPr>
            <a:spLocks noGrp="1"/>
          </p:cNvSpPr>
          <p:nvPr>
            <p:ph type="sldNum" sz="quarter" idx="4"/>
          </p:nvPr>
        </p:nvSpPr>
        <p:spPr>
          <a:xfrm>
            <a:off x="11297253" y="6026518"/>
            <a:ext cx="335348" cy="338682"/>
          </a:xfrm>
          <a:prstGeom prst="rect">
            <a:avLst/>
          </a:prstGeom>
          <a:solidFill>
            <a:srgbClr val="9E0B0F"/>
          </a:solidFill>
        </p:spPr>
        <p:txBody>
          <a:bodyPr vert="horz" wrap="none" lIns="91440" tIns="91440" rIns="91440" bIns="91440" rtlCol="0" anchor="ctr">
            <a:spAutoFit/>
          </a:bodyPr>
          <a:lstStyle>
            <a:lvl1pPr algn="ctr" fontAlgn="auto">
              <a:spcBef>
                <a:spcPts val="0"/>
              </a:spcBef>
              <a:spcAft>
                <a:spcPts val="0"/>
              </a:spcAft>
              <a:defRPr sz="1001" smtClean="0">
                <a:solidFill>
                  <a:schemeClr val="bg1"/>
                </a:solidFill>
                <a:latin typeface="+mn-lt"/>
                <a:ea typeface="+mn-ea"/>
                <a:cs typeface="+mn-cs"/>
              </a:defRPr>
            </a:lvl1pPr>
          </a:lstStyle>
          <a:p>
            <a:pPr defTabSz="457177">
              <a:defRPr/>
            </a:pPr>
            <a:fld id="{2FED3E49-FDCD-5D46-88C6-CE1FDFB21B04}" type="slidenum">
              <a:rPr lang="en-US" smtClean="0">
                <a:solidFill>
                  <a:prstClr val="white"/>
                </a:solidFill>
              </a:rPr>
              <a:pPr defTabSz="457177">
                <a:defRPr/>
              </a:pPr>
              <a:t>‹#›</a:t>
            </a:fld>
            <a:endParaRPr lang="en-US" dirty="0">
              <a:solidFill>
                <a:prstClr val="white"/>
              </a:solidFill>
            </a:endParaRPr>
          </a:p>
        </p:txBody>
      </p:sp>
    </p:spTree>
    <p:extLst>
      <p:ext uri="{BB962C8B-B14F-4D97-AF65-F5344CB8AC3E}">
        <p14:creationId xmlns:p14="http://schemas.microsoft.com/office/powerpoint/2010/main" val="337958308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9" name="Title 1"/>
          <p:cNvSpPr>
            <a:spLocks noGrp="1"/>
          </p:cNvSpPr>
          <p:nvPr>
            <p:ph type="title"/>
          </p:nvPr>
        </p:nvSpPr>
        <p:spPr>
          <a:xfrm>
            <a:off x="843776" y="243840"/>
            <a:ext cx="10515600" cy="569025"/>
          </a:xfrm>
          <a:prstGeom prst="rect">
            <a:avLst/>
          </a:prstGeom>
        </p:spPr>
        <p:txBody>
          <a:bodyPr/>
          <a:lstStyle>
            <a:lvl1pPr>
              <a:defRPr sz="3200" b="1">
                <a:latin typeface="+mn-lt"/>
              </a:defRPr>
            </a:lvl1pPr>
          </a:lstStyle>
          <a:p>
            <a:r>
              <a:rPr lang="en-US" dirty="0"/>
              <a:t>Click to edit Master title style</a:t>
            </a:r>
          </a:p>
        </p:txBody>
      </p:sp>
      <p:sp>
        <p:nvSpPr>
          <p:cNvPr id="11" name="Slide Number Placeholder 5"/>
          <p:cNvSpPr>
            <a:spLocks noGrp="1"/>
          </p:cNvSpPr>
          <p:nvPr>
            <p:ph type="sldNum" sz="quarter" idx="4"/>
          </p:nvPr>
        </p:nvSpPr>
        <p:spPr>
          <a:xfrm>
            <a:off x="11297253" y="6026518"/>
            <a:ext cx="335348" cy="338682"/>
          </a:xfrm>
          <a:prstGeom prst="rect">
            <a:avLst/>
          </a:prstGeom>
          <a:solidFill>
            <a:srgbClr val="9E0B0F"/>
          </a:solidFill>
        </p:spPr>
        <p:txBody>
          <a:bodyPr vert="horz" wrap="none" lIns="91440" tIns="91440" rIns="91440" bIns="91440" rtlCol="0" anchor="ctr">
            <a:spAutoFit/>
          </a:bodyPr>
          <a:lstStyle>
            <a:lvl1pPr algn="ctr" fontAlgn="auto">
              <a:spcBef>
                <a:spcPts val="0"/>
              </a:spcBef>
              <a:spcAft>
                <a:spcPts val="0"/>
              </a:spcAft>
              <a:defRPr sz="1001" smtClean="0">
                <a:solidFill>
                  <a:schemeClr val="bg1"/>
                </a:solidFill>
                <a:latin typeface="+mn-lt"/>
                <a:ea typeface="+mn-ea"/>
                <a:cs typeface="+mn-cs"/>
              </a:defRPr>
            </a:lvl1pPr>
          </a:lstStyle>
          <a:p>
            <a:pPr defTabSz="457177">
              <a:defRPr/>
            </a:pPr>
            <a:fld id="{2FED3E49-FDCD-5D46-88C6-CE1FDFB21B04}" type="slidenum">
              <a:rPr lang="en-US" smtClean="0">
                <a:solidFill>
                  <a:prstClr val="white"/>
                </a:solidFill>
              </a:rPr>
              <a:pPr defTabSz="457177">
                <a:defRPr/>
              </a:pPr>
              <a:t>‹#›</a:t>
            </a:fld>
            <a:endParaRPr lang="en-US" dirty="0">
              <a:solidFill>
                <a:prstClr val="white"/>
              </a:solidFill>
            </a:endParaRPr>
          </a:p>
        </p:txBody>
      </p:sp>
    </p:spTree>
    <p:extLst>
      <p:ext uri="{BB962C8B-B14F-4D97-AF65-F5344CB8AC3E}">
        <p14:creationId xmlns:p14="http://schemas.microsoft.com/office/powerpoint/2010/main" val="247244768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3A0249B-446F-4891-A1DE-1E970FDB9AD2}" type="datetimeFigureOut">
              <a:rPr lang="en-US" smtClean="0">
                <a:solidFill>
                  <a:prstClr val="black">
                    <a:tint val="75000"/>
                  </a:prstClr>
                </a:solidFill>
              </a:rPr>
              <a:pPr/>
              <a:t>6/20/2019</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C768843C-63CF-46E2-861D-1500F17A34D1}"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9447023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userDrawn="1">
  <p:cSld name="2_Simple text with NAR logo">
    <p:spTree>
      <p:nvGrpSpPr>
        <p:cNvPr id="1" name=""/>
        <p:cNvGrpSpPr/>
        <p:nvPr/>
      </p:nvGrpSpPr>
      <p:grpSpPr>
        <a:xfrm>
          <a:off x="0" y="0"/>
          <a:ext cx="0" cy="0"/>
          <a:chOff x="0" y="0"/>
          <a:chExt cx="0" cy="0"/>
        </a:xfrm>
      </p:grpSpPr>
      <p:sp>
        <p:nvSpPr>
          <p:cNvPr id="5" name="Footer Placeholder 4"/>
          <p:cNvSpPr>
            <a:spLocks noGrp="1"/>
          </p:cNvSpPr>
          <p:nvPr>
            <p:ph type="ftr" sz="quarter" idx="10"/>
          </p:nvPr>
        </p:nvSpPr>
        <p:spPr/>
        <p:txBody>
          <a:bodyPr/>
          <a:lstStyle/>
          <a:p>
            <a:endParaRPr lang="en-US">
              <a:solidFill>
                <a:prstClr val="black">
                  <a:tint val="75000"/>
                </a:prstClr>
              </a:solidFill>
            </a:endParaRPr>
          </a:p>
        </p:txBody>
      </p:sp>
      <p:pic>
        <p:nvPicPr>
          <p:cNvPr id="4" name="Picture 3"/>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7246023" y="1630910"/>
            <a:ext cx="3531703" cy="3546764"/>
          </a:xfrm>
          <a:prstGeom prst="rect">
            <a:avLst/>
          </a:prstGeom>
        </p:spPr>
      </p:pic>
      <p:sp>
        <p:nvSpPr>
          <p:cNvPr id="9" name="Title 1"/>
          <p:cNvSpPr>
            <a:spLocks noGrp="1"/>
          </p:cNvSpPr>
          <p:nvPr>
            <p:ph type="title"/>
          </p:nvPr>
        </p:nvSpPr>
        <p:spPr>
          <a:xfrm>
            <a:off x="843776" y="243840"/>
            <a:ext cx="10515600" cy="569025"/>
          </a:xfrm>
          <a:prstGeom prst="rect">
            <a:avLst/>
          </a:prstGeom>
        </p:spPr>
        <p:txBody>
          <a:bodyPr/>
          <a:lstStyle>
            <a:lvl1pPr>
              <a:defRPr sz="3200" b="1">
                <a:latin typeface="+mn-lt"/>
              </a:defRPr>
            </a:lvl1pPr>
          </a:lstStyle>
          <a:p>
            <a:r>
              <a:rPr lang="en-US" dirty="0"/>
              <a:t>Click to edit Master title style</a:t>
            </a:r>
          </a:p>
        </p:txBody>
      </p:sp>
      <p:sp>
        <p:nvSpPr>
          <p:cNvPr id="14" name="Text Placeholder 7"/>
          <p:cNvSpPr>
            <a:spLocks noGrp="1"/>
          </p:cNvSpPr>
          <p:nvPr>
            <p:ph type="body" sz="quarter" idx="12" hasCustomPrompt="1"/>
          </p:nvPr>
        </p:nvSpPr>
        <p:spPr>
          <a:xfrm>
            <a:off x="838201" y="1717199"/>
            <a:ext cx="4930697" cy="3801533"/>
          </a:xfrm>
          <a:prstGeom prst="rect">
            <a:avLst/>
          </a:prstGeom>
        </p:spPr>
        <p:txBody>
          <a:bodyPr/>
          <a:lstStyle>
            <a:lvl1pPr marL="0" indent="0">
              <a:buNone/>
              <a:defRPr sz="2400" b="0" baseline="0"/>
            </a:lvl1pPr>
          </a:lstStyle>
          <a:p>
            <a:pPr lvl="0"/>
            <a:r>
              <a:rPr lang="en-US" dirty="0"/>
              <a:t>Place text here</a:t>
            </a:r>
          </a:p>
        </p:txBody>
      </p:sp>
      <p:sp>
        <p:nvSpPr>
          <p:cNvPr id="15" name="Text Placeholder 7"/>
          <p:cNvSpPr>
            <a:spLocks noGrp="1"/>
          </p:cNvSpPr>
          <p:nvPr>
            <p:ph type="body" sz="quarter" idx="13" hasCustomPrompt="1"/>
          </p:nvPr>
        </p:nvSpPr>
        <p:spPr>
          <a:xfrm>
            <a:off x="838201" y="1238203"/>
            <a:ext cx="4930697" cy="411260"/>
          </a:xfrm>
          <a:prstGeom prst="rect">
            <a:avLst/>
          </a:prstGeom>
        </p:spPr>
        <p:txBody>
          <a:bodyPr/>
          <a:lstStyle>
            <a:lvl1pPr marL="0" indent="0">
              <a:buNone/>
              <a:defRPr sz="2667" b="1" baseline="0"/>
            </a:lvl1pPr>
          </a:lstStyle>
          <a:p>
            <a:pPr lvl="0"/>
            <a:r>
              <a:rPr lang="en-US" dirty="0"/>
              <a:t>Place text here</a:t>
            </a:r>
          </a:p>
        </p:txBody>
      </p:sp>
      <p:sp>
        <p:nvSpPr>
          <p:cNvPr id="16" name="Slide Number Placeholder 5"/>
          <p:cNvSpPr>
            <a:spLocks noGrp="1"/>
          </p:cNvSpPr>
          <p:nvPr>
            <p:ph type="sldNum" sz="quarter" idx="4"/>
          </p:nvPr>
        </p:nvSpPr>
        <p:spPr>
          <a:xfrm>
            <a:off x="11297253" y="6026518"/>
            <a:ext cx="335348" cy="338682"/>
          </a:xfrm>
          <a:prstGeom prst="rect">
            <a:avLst/>
          </a:prstGeom>
          <a:solidFill>
            <a:srgbClr val="9E0B0F"/>
          </a:solidFill>
        </p:spPr>
        <p:txBody>
          <a:bodyPr vert="horz" wrap="none" lIns="91440" tIns="91440" rIns="91440" bIns="91440" rtlCol="0" anchor="ctr">
            <a:spAutoFit/>
          </a:bodyPr>
          <a:lstStyle>
            <a:lvl1pPr algn="ctr" fontAlgn="auto">
              <a:spcBef>
                <a:spcPts val="0"/>
              </a:spcBef>
              <a:spcAft>
                <a:spcPts val="0"/>
              </a:spcAft>
              <a:defRPr sz="1001" smtClean="0">
                <a:solidFill>
                  <a:schemeClr val="bg1"/>
                </a:solidFill>
                <a:latin typeface="+mn-lt"/>
                <a:ea typeface="+mn-ea"/>
                <a:cs typeface="+mn-cs"/>
              </a:defRPr>
            </a:lvl1pPr>
          </a:lstStyle>
          <a:p>
            <a:pPr defTabSz="457177">
              <a:defRPr/>
            </a:pPr>
            <a:fld id="{2FED3E49-FDCD-5D46-88C6-CE1FDFB21B04}" type="slidenum">
              <a:rPr lang="en-US" smtClean="0">
                <a:solidFill>
                  <a:prstClr val="white"/>
                </a:solidFill>
              </a:rPr>
              <a:pPr defTabSz="457177">
                <a:defRPr/>
              </a:pPr>
              <a:t>‹#›</a:t>
            </a:fld>
            <a:endParaRPr lang="en-US" dirty="0">
              <a:solidFill>
                <a:prstClr val="white"/>
              </a:solidFill>
            </a:endParaRPr>
          </a:p>
        </p:txBody>
      </p:sp>
    </p:spTree>
    <p:extLst>
      <p:ext uri="{BB962C8B-B14F-4D97-AF65-F5344CB8AC3E}">
        <p14:creationId xmlns:p14="http://schemas.microsoft.com/office/powerpoint/2010/main" val="162428086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Simple text left column">
    <p:spTree>
      <p:nvGrpSpPr>
        <p:cNvPr id="1" name=""/>
        <p:cNvGrpSpPr/>
        <p:nvPr/>
      </p:nvGrpSpPr>
      <p:grpSpPr>
        <a:xfrm>
          <a:off x="0" y="0"/>
          <a:ext cx="0" cy="0"/>
          <a:chOff x="0" y="0"/>
          <a:chExt cx="0" cy="0"/>
        </a:xfrm>
      </p:grpSpPr>
      <p:sp>
        <p:nvSpPr>
          <p:cNvPr id="5" name="Footer Placeholder 4"/>
          <p:cNvSpPr>
            <a:spLocks noGrp="1"/>
          </p:cNvSpPr>
          <p:nvPr>
            <p:ph type="ftr" sz="quarter" idx="10"/>
          </p:nvPr>
        </p:nvSpPr>
        <p:spPr/>
        <p:txBody>
          <a:bodyPr/>
          <a:lstStyle/>
          <a:p>
            <a:endParaRPr lang="en-US">
              <a:solidFill>
                <a:prstClr val="black">
                  <a:tint val="75000"/>
                </a:prstClr>
              </a:solidFill>
            </a:endParaRPr>
          </a:p>
        </p:txBody>
      </p:sp>
      <p:sp>
        <p:nvSpPr>
          <p:cNvPr id="12" name="Title 1"/>
          <p:cNvSpPr>
            <a:spLocks noGrp="1"/>
          </p:cNvSpPr>
          <p:nvPr>
            <p:ph type="title"/>
          </p:nvPr>
        </p:nvSpPr>
        <p:spPr>
          <a:xfrm>
            <a:off x="843776" y="243840"/>
            <a:ext cx="10515600" cy="569025"/>
          </a:xfrm>
          <a:prstGeom prst="rect">
            <a:avLst/>
          </a:prstGeom>
        </p:spPr>
        <p:txBody>
          <a:bodyPr/>
          <a:lstStyle>
            <a:lvl1pPr>
              <a:defRPr sz="3200" b="1">
                <a:latin typeface="+mn-lt"/>
              </a:defRPr>
            </a:lvl1pPr>
          </a:lstStyle>
          <a:p>
            <a:r>
              <a:rPr lang="en-US" dirty="0"/>
              <a:t>Click to edit Master title style</a:t>
            </a:r>
          </a:p>
        </p:txBody>
      </p:sp>
      <p:sp>
        <p:nvSpPr>
          <p:cNvPr id="13" name="Text Placeholder 7"/>
          <p:cNvSpPr>
            <a:spLocks noGrp="1"/>
          </p:cNvSpPr>
          <p:nvPr>
            <p:ph type="body" sz="quarter" idx="12" hasCustomPrompt="1"/>
          </p:nvPr>
        </p:nvSpPr>
        <p:spPr>
          <a:xfrm>
            <a:off x="838201" y="1717199"/>
            <a:ext cx="4930697" cy="3801533"/>
          </a:xfrm>
          <a:prstGeom prst="rect">
            <a:avLst/>
          </a:prstGeom>
        </p:spPr>
        <p:txBody>
          <a:bodyPr/>
          <a:lstStyle>
            <a:lvl1pPr marL="0" indent="0">
              <a:buNone/>
              <a:defRPr sz="2400" b="0" baseline="0"/>
            </a:lvl1pPr>
          </a:lstStyle>
          <a:p>
            <a:pPr lvl="0"/>
            <a:r>
              <a:rPr lang="en-US" dirty="0"/>
              <a:t>Place text here</a:t>
            </a:r>
          </a:p>
        </p:txBody>
      </p:sp>
      <p:sp>
        <p:nvSpPr>
          <p:cNvPr id="14" name="Text Placeholder 7"/>
          <p:cNvSpPr>
            <a:spLocks noGrp="1"/>
          </p:cNvSpPr>
          <p:nvPr>
            <p:ph type="body" sz="quarter" idx="13" hasCustomPrompt="1"/>
          </p:nvPr>
        </p:nvSpPr>
        <p:spPr>
          <a:xfrm>
            <a:off x="838201" y="1238203"/>
            <a:ext cx="4930697" cy="411260"/>
          </a:xfrm>
          <a:prstGeom prst="rect">
            <a:avLst/>
          </a:prstGeom>
        </p:spPr>
        <p:txBody>
          <a:bodyPr/>
          <a:lstStyle>
            <a:lvl1pPr marL="0" indent="0">
              <a:buNone/>
              <a:defRPr sz="2667" b="1" baseline="0"/>
            </a:lvl1pPr>
          </a:lstStyle>
          <a:p>
            <a:pPr lvl="0"/>
            <a:r>
              <a:rPr lang="en-US" dirty="0"/>
              <a:t>Place text here</a:t>
            </a:r>
          </a:p>
        </p:txBody>
      </p:sp>
      <p:sp>
        <p:nvSpPr>
          <p:cNvPr id="17" name="Slide Number Placeholder 5"/>
          <p:cNvSpPr>
            <a:spLocks noGrp="1"/>
          </p:cNvSpPr>
          <p:nvPr>
            <p:ph type="sldNum" sz="quarter" idx="4"/>
          </p:nvPr>
        </p:nvSpPr>
        <p:spPr>
          <a:xfrm>
            <a:off x="11297253" y="6026518"/>
            <a:ext cx="335348" cy="338682"/>
          </a:xfrm>
          <a:prstGeom prst="rect">
            <a:avLst/>
          </a:prstGeom>
          <a:solidFill>
            <a:srgbClr val="9E0B0F"/>
          </a:solidFill>
        </p:spPr>
        <p:txBody>
          <a:bodyPr vert="horz" wrap="none" lIns="91440" tIns="91440" rIns="91440" bIns="91440" rtlCol="0" anchor="ctr">
            <a:spAutoFit/>
          </a:bodyPr>
          <a:lstStyle>
            <a:lvl1pPr algn="ctr" fontAlgn="auto">
              <a:spcBef>
                <a:spcPts val="0"/>
              </a:spcBef>
              <a:spcAft>
                <a:spcPts val="0"/>
              </a:spcAft>
              <a:defRPr sz="1001" smtClean="0">
                <a:solidFill>
                  <a:schemeClr val="bg1"/>
                </a:solidFill>
                <a:latin typeface="+mn-lt"/>
                <a:ea typeface="+mn-ea"/>
                <a:cs typeface="+mn-cs"/>
              </a:defRPr>
            </a:lvl1pPr>
          </a:lstStyle>
          <a:p>
            <a:pPr defTabSz="457177">
              <a:defRPr/>
            </a:pPr>
            <a:fld id="{2FED3E49-FDCD-5D46-88C6-CE1FDFB21B04}" type="slidenum">
              <a:rPr lang="en-US" smtClean="0">
                <a:solidFill>
                  <a:prstClr val="white"/>
                </a:solidFill>
              </a:rPr>
              <a:pPr defTabSz="457177">
                <a:defRPr/>
              </a:pPr>
              <a:t>‹#›</a:t>
            </a:fld>
            <a:endParaRPr lang="en-US" dirty="0">
              <a:solidFill>
                <a:prstClr val="white"/>
              </a:solidFill>
            </a:endParaRPr>
          </a:p>
        </p:txBody>
      </p:sp>
    </p:spTree>
    <p:extLst>
      <p:ext uri="{BB962C8B-B14F-4D97-AF65-F5344CB8AC3E}">
        <p14:creationId xmlns:p14="http://schemas.microsoft.com/office/powerpoint/2010/main" val="391026901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_Simple text block">
    <p:spTree>
      <p:nvGrpSpPr>
        <p:cNvPr id="1" name=""/>
        <p:cNvGrpSpPr/>
        <p:nvPr/>
      </p:nvGrpSpPr>
      <p:grpSpPr>
        <a:xfrm>
          <a:off x="0" y="0"/>
          <a:ext cx="0" cy="0"/>
          <a:chOff x="0" y="0"/>
          <a:chExt cx="0" cy="0"/>
        </a:xfrm>
      </p:grpSpPr>
      <p:sp>
        <p:nvSpPr>
          <p:cNvPr id="5" name="Footer Placeholder 4"/>
          <p:cNvSpPr>
            <a:spLocks noGrp="1"/>
          </p:cNvSpPr>
          <p:nvPr>
            <p:ph type="ftr" sz="quarter" idx="10"/>
          </p:nvPr>
        </p:nvSpPr>
        <p:spPr/>
        <p:txBody>
          <a:bodyPr/>
          <a:lstStyle/>
          <a:p>
            <a:endParaRPr lang="en-US">
              <a:solidFill>
                <a:prstClr val="black">
                  <a:tint val="75000"/>
                </a:prstClr>
              </a:solidFill>
            </a:endParaRPr>
          </a:p>
        </p:txBody>
      </p:sp>
      <p:sp>
        <p:nvSpPr>
          <p:cNvPr id="12" name="Title 1"/>
          <p:cNvSpPr>
            <a:spLocks noGrp="1"/>
          </p:cNvSpPr>
          <p:nvPr>
            <p:ph type="title"/>
          </p:nvPr>
        </p:nvSpPr>
        <p:spPr>
          <a:xfrm>
            <a:off x="843776" y="243840"/>
            <a:ext cx="10515600" cy="569025"/>
          </a:xfrm>
          <a:prstGeom prst="rect">
            <a:avLst/>
          </a:prstGeom>
        </p:spPr>
        <p:txBody>
          <a:bodyPr/>
          <a:lstStyle>
            <a:lvl1pPr>
              <a:defRPr sz="3200" b="1">
                <a:latin typeface="+mn-lt"/>
              </a:defRPr>
            </a:lvl1pPr>
          </a:lstStyle>
          <a:p>
            <a:r>
              <a:rPr lang="en-US" dirty="0"/>
              <a:t>Click to edit Master title style</a:t>
            </a:r>
          </a:p>
        </p:txBody>
      </p:sp>
      <p:sp>
        <p:nvSpPr>
          <p:cNvPr id="13" name="Text Placeholder 7"/>
          <p:cNvSpPr>
            <a:spLocks noGrp="1"/>
          </p:cNvSpPr>
          <p:nvPr>
            <p:ph type="body" sz="quarter" idx="12" hasCustomPrompt="1"/>
          </p:nvPr>
        </p:nvSpPr>
        <p:spPr>
          <a:xfrm>
            <a:off x="838200" y="1717199"/>
            <a:ext cx="10521176" cy="3801533"/>
          </a:xfrm>
          <a:prstGeom prst="rect">
            <a:avLst/>
          </a:prstGeom>
        </p:spPr>
        <p:txBody>
          <a:bodyPr/>
          <a:lstStyle>
            <a:lvl1pPr marL="0" indent="0">
              <a:buNone/>
              <a:defRPr sz="2400" b="0" baseline="0"/>
            </a:lvl1pPr>
          </a:lstStyle>
          <a:p>
            <a:pPr lvl="0"/>
            <a:r>
              <a:rPr lang="en-US" dirty="0"/>
              <a:t>Place text here</a:t>
            </a:r>
          </a:p>
        </p:txBody>
      </p:sp>
      <p:sp>
        <p:nvSpPr>
          <p:cNvPr id="14" name="Text Placeholder 7"/>
          <p:cNvSpPr>
            <a:spLocks noGrp="1"/>
          </p:cNvSpPr>
          <p:nvPr>
            <p:ph type="body" sz="quarter" idx="13" hasCustomPrompt="1"/>
          </p:nvPr>
        </p:nvSpPr>
        <p:spPr>
          <a:xfrm>
            <a:off x="838200" y="1238203"/>
            <a:ext cx="10521176" cy="411260"/>
          </a:xfrm>
          <a:prstGeom prst="rect">
            <a:avLst/>
          </a:prstGeom>
        </p:spPr>
        <p:txBody>
          <a:bodyPr/>
          <a:lstStyle>
            <a:lvl1pPr marL="0" indent="0">
              <a:buNone/>
              <a:defRPr sz="2667" b="1" baseline="0"/>
            </a:lvl1pPr>
          </a:lstStyle>
          <a:p>
            <a:pPr lvl="0"/>
            <a:r>
              <a:rPr lang="en-US" dirty="0"/>
              <a:t>Place text here</a:t>
            </a:r>
          </a:p>
        </p:txBody>
      </p:sp>
      <p:sp>
        <p:nvSpPr>
          <p:cNvPr id="17" name="Slide Number Placeholder 5"/>
          <p:cNvSpPr>
            <a:spLocks noGrp="1"/>
          </p:cNvSpPr>
          <p:nvPr>
            <p:ph type="sldNum" sz="quarter" idx="4"/>
          </p:nvPr>
        </p:nvSpPr>
        <p:spPr>
          <a:xfrm>
            <a:off x="11297253" y="6026518"/>
            <a:ext cx="335348" cy="338682"/>
          </a:xfrm>
          <a:prstGeom prst="rect">
            <a:avLst/>
          </a:prstGeom>
          <a:solidFill>
            <a:srgbClr val="9E0B0F"/>
          </a:solidFill>
        </p:spPr>
        <p:txBody>
          <a:bodyPr vert="horz" wrap="none" lIns="91440" tIns="91440" rIns="91440" bIns="91440" rtlCol="0" anchor="ctr">
            <a:spAutoFit/>
          </a:bodyPr>
          <a:lstStyle>
            <a:lvl1pPr algn="ctr" fontAlgn="auto">
              <a:spcBef>
                <a:spcPts val="0"/>
              </a:spcBef>
              <a:spcAft>
                <a:spcPts val="0"/>
              </a:spcAft>
              <a:defRPr sz="1001" smtClean="0">
                <a:solidFill>
                  <a:schemeClr val="bg1"/>
                </a:solidFill>
                <a:latin typeface="+mn-lt"/>
                <a:ea typeface="+mn-ea"/>
                <a:cs typeface="+mn-cs"/>
              </a:defRPr>
            </a:lvl1pPr>
          </a:lstStyle>
          <a:p>
            <a:pPr defTabSz="457177">
              <a:defRPr/>
            </a:pPr>
            <a:fld id="{2FED3E49-FDCD-5D46-88C6-CE1FDFB21B04}" type="slidenum">
              <a:rPr lang="en-US" smtClean="0">
                <a:solidFill>
                  <a:prstClr val="white"/>
                </a:solidFill>
              </a:rPr>
              <a:pPr defTabSz="457177">
                <a:defRPr/>
              </a:pPr>
              <a:t>‹#›</a:t>
            </a:fld>
            <a:endParaRPr lang="en-US" dirty="0">
              <a:solidFill>
                <a:prstClr val="white"/>
              </a:solidFill>
            </a:endParaRPr>
          </a:p>
        </p:txBody>
      </p:sp>
    </p:spTree>
    <p:extLst>
      <p:ext uri="{BB962C8B-B14F-4D97-AF65-F5344CB8AC3E}">
        <p14:creationId xmlns:p14="http://schemas.microsoft.com/office/powerpoint/2010/main" val="169485785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2_Simple text 2 column">
    <p:spTree>
      <p:nvGrpSpPr>
        <p:cNvPr id="1" name=""/>
        <p:cNvGrpSpPr/>
        <p:nvPr/>
      </p:nvGrpSpPr>
      <p:grpSpPr>
        <a:xfrm>
          <a:off x="0" y="0"/>
          <a:ext cx="0" cy="0"/>
          <a:chOff x="0" y="0"/>
          <a:chExt cx="0" cy="0"/>
        </a:xfrm>
      </p:grpSpPr>
      <p:sp>
        <p:nvSpPr>
          <p:cNvPr id="5" name="Footer Placeholder 4"/>
          <p:cNvSpPr>
            <a:spLocks noGrp="1"/>
          </p:cNvSpPr>
          <p:nvPr>
            <p:ph type="ftr" sz="quarter" idx="10"/>
          </p:nvPr>
        </p:nvSpPr>
        <p:spPr/>
        <p:txBody>
          <a:bodyPr/>
          <a:lstStyle/>
          <a:p>
            <a:endParaRPr lang="en-US">
              <a:solidFill>
                <a:prstClr val="black">
                  <a:tint val="75000"/>
                </a:prstClr>
              </a:solidFill>
            </a:endParaRPr>
          </a:p>
        </p:txBody>
      </p:sp>
      <p:sp>
        <p:nvSpPr>
          <p:cNvPr id="15" name="Title 1"/>
          <p:cNvSpPr>
            <a:spLocks noGrp="1"/>
          </p:cNvSpPr>
          <p:nvPr>
            <p:ph type="title"/>
          </p:nvPr>
        </p:nvSpPr>
        <p:spPr>
          <a:xfrm>
            <a:off x="843776" y="243840"/>
            <a:ext cx="10515600" cy="569025"/>
          </a:xfrm>
          <a:prstGeom prst="rect">
            <a:avLst/>
          </a:prstGeom>
        </p:spPr>
        <p:txBody>
          <a:bodyPr/>
          <a:lstStyle>
            <a:lvl1pPr>
              <a:defRPr sz="3200" b="1">
                <a:latin typeface="+mn-lt"/>
              </a:defRPr>
            </a:lvl1pPr>
          </a:lstStyle>
          <a:p>
            <a:r>
              <a:rPr lang="en-US" dirty="0"/>
              <a:t>Click to edit Master title style</a:t>
            </a:r>
          </a:p>
        </p:txBody>
      </p:sp>
      <p:sp>
        <p:nvSpPr>
          <p:cNvPr id="16" name="Text Placeholder 7"/>
          <p:cNvSpPr>
            <a:spLocks noGrp="1"/>
          </p:cNvSpPr>
          <p:nvPr>
            <p:ph type="body" sz="quarter" idx="12" hasCustomPrompt="1"/>
          </p:nvPr>
        </p:nvSpPr>
        <p:spPr>
          <a:xfrm>
            <a:off x="838201" y="1717199"/>
            <a:ext cx="4930697" cy="3801533"/>
          </a:xfrm>
          <a:prstGeom prst="rect">
            <a:avLst/>
          </a:prstGeom>
        </p:spPr>
        <p:txBody>
          <a:bodyPr/>
          <a:lstStyle>
            <a:lvl1pPr marL="0" indent="0">
              <a:buNone/>
              <a:defRPr sz="2400" b="0" baseline="0"/>
            </a:lvl1pPr>
          </a:lstStyle>
          <a:p>
            <a:pPr lvl="0"/>
            <a:r>
              <a:rPr lang="en-US" dirty="0"/>
              <a:t>Place text here</a:t>
            </a:r>
          </a:p>
        </p:txBody>
      </p:sp>
      <p:sp>
        <p:nvSpPr>
          <p:cNvPr id="17" name="Text Placeholder 7"/>
          <p:cNvSpPr>
            <a:spLocks noGrp="1"/>
          </p:cNvSpPr>
          <p:nvPr>
            <p:ph type="body" sz="quarter" idx="13" hasCustomPrompt="1"/>
          </p:nvPr>
        </p:nvSpPr>
        <p:spPr>
          <a:xfrm>
            <a:off x="838201" y="1238203"/>
            <a:ext cx="4930697" cy="411260"/>
          </a:xfrm>
          <a:prstGeom prst="rect">
            <a:avLst/>
          </a:prstGeom>
        </p:spPr>
        <p:txBody>
          <a:bodyPr/>
          <a:lstStyle>
            <a:lvl1pPr marL="0" indent="0">
              <a:buNone/>
              <a:defRPr sz="2667" b="1" baseline="0"/>
            </a:lvl1pPr>
          </a:lstStyle>
          <a:p>
            <a:pPr lvl="0"/>
            <a:r>
              <a:rPr lang="en-US" dirty="0"/>
              <a:t>Place text here</a:t>
            </a:r>
          </a:p>
        </p:txBody>
      </p:sp>
      <p:sp>
        <p:nvSpPr>
          <p:cNvPr id="20" name="Text Placeholder 7"/>
          <p:cNvSpPr>
            <a:spLocks noGrp="1"/>
          </p:cNvSpPr>
          <p:nvPr>
            <p:ph type="body" sz="quarter" idx="14" hasCustomPrompt="1"/>
          </p:nvPr>
        </p:nvSpPr>
        <p:spPr>
          <a:xfrm>
            <a:off x="6428680" y="1717199"/>
            <a:ext cx="4930697" cy="3801533"/>
          </a:xfrm>
          <a:prstGeom prst="rect">
            <a:avLst/>
          </a:prstGeom>
        </p:spPr>
        <p:txBody>
          <a:bodyPr/>
          <a:lstStyle>
            <a:lvl1pPr marL="0" indent="0">
              <a:buNone/>
              <a:defRPr sz="2400" b="0" baseline="0"/>
            </a:lvl1pPr>
          </a:lstStyle>
          <a:p>
            <a:pPr lvl="0"/>
            <a:r>
              <a:rPr lang="en-US" dirty="0"/>
              <a:t>Place text here</a:t>
            </a:r>
          </a:p>
        </p:txBody>
      </p:sp>
      <p:sp>
        <p:nvSpPr>
          <p:cNvPr id="21" name="Text Placeholder 7"/>
          <p:cNvSpPr>
            <a:spLocks noGrp="1"/>
          </p:cNvSpPr>
          <p:nvPr>
            <p:ph type="body" sz="quarter" idx="15" hasCustomPrompt="1"/>
          </p:nvPr>
        </p:nvSpPr>
        <p:spPr>
          <a:xfrm>
            <a:off x="6428680" y="1238203"/>
            <a:ext cx="4930697" cy="411260"/>
          </a:xfrm>
          <a:prstGeom prst="rect">
            <a:avLst/>
          </a:prstGeom>
        </p:spPr>
        <p:txBody>
          <a:bodyPr/>
          <a:lstStyle>
            <a:lvl1pPr marL="0" indent="0">
              <a:buNone/>
              <a:defRPr sz="2667" b="1" baseline="0"/>
            </a:lvl1pPr>
          </a:lstStyle>
          <a:p>
            <a:pPr lvl="0"/>
            <a:r>
              <a:rPr lang="en-US" dirty="0"/>
              <a:t>Place text here</a:t>
            </a:r>
          </a:p>
        </p:txBody>
      </p:sp>
      <p:sp>
        <p:nvSpPr>
          <p:cNvPr id="23" name="Slide Number Placeholder 5"/>
          <p:cNvSpPr>
            <a:spLocks noGrp="1"/>
          </p:cNvSpPr>
          <p:nvPr>
            <p:ph type="sldNum" sz="quarter" idx="4"/>
          </p:nvPr>
        </p:nvSpPr>
        <p:spPr>
          <a:xfrm>
            <a:off x="11297253" y="6026518"/>
            <a:ext cx="335348" cy="338682"/>
          </a:xfrm>
          <a:prstGeom prst="rect">
            <a:avLst/>
          </a:prstGeom>
          <a:solidFill>
            <a:srgbClr val="9E0B0F"/>
          </a:solidFill>
        </p:spPr>
        <p:txBody>
          <a:bodyPr vert="horz" wrap="none" lIns="91440" tIns="91440" rIns="91440" bIns="91440" rtlCol="0" anchor="ctr">
            <a:spAutoFit/>
          </a:bodyPr>
          <a:lstStyle>
            <a:lvl1pPr algn="ctr" fontAlgn="auto">
              <a:spcBef>
                <a:spcPts val="0"/>
              </a:spcBef>
              <a:spcAft>
                <a:spcPts val="0"/>
              </a:spcAft>
              <a:defRPr sz="1001" smtClean="0">
                <a:solidFill>
                  <a:schemeClr val="bg1"/>
                </a:solidFill>
                <a:latin typeface="+mn-lt"/>
                <a:ea typeface="+mn-ea"/>
                <a:cs typeface="+mn-cs"/>
              </a:defRPr>
            </a:lvl1pPr>
          </a:lstStyle>
          <a:p>
            <a:pPr defTabSz="457177">
              <a:defRPr/>
            </a:pPr>
            <a:fld id="{2FED3E49-FDCD-5D46-88C6-CE1FDFB21B04}" type="slidenum">
              <a:rPr lang="en-US" smtClean="0">
                <a:solidFill>
                  <a:prstClr val="white"/>
                </a:solidFill>
              </a:rPr>
              <a:pPr defTabSz="457177">
                <a:defRPr/>
              </a:pPr>
              <a:t>‹#›</a:t>
            </a:fld>
            <a:endParaRPr lang="en-US" dirty="0">
              <a:solidFill>
                <a:prstClr val="white"/>
              </a:solidFill>
            </a:endParaRPr>
          </a:p>
        </p:txBody>
      </p:sp>
    </p:spTree>
    <p:extLst>
      <p:ext uri="{BB962C8B-B14F-4D97-AF65-F5344CB8AC3E}">
        <p14:creationId xmlns:p14="http://schemas.microsoft.com/office/powerpoint/2010/main" val="289897896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2_Simple text with photo">
    <p:spTree>
      <p:nvGrpSpPr>
        <p:cNvPr id="1" name=""/>
        <p:cNvGrpSpPr/>
        <p:nvPr/>
      </p:nvGrpSpPr>
      <p:grpSpPr>
        <a:xfrm>
          <a:off x="0" y="0"/>
          <a:ext cx="0" cy="0"/>
          <a:chOff x="0" y="0"/>
          <a:chExt cx="0" cy="0"/>
        </a:xfrm>
      </p:grpSpPr>
      <p:sp>
        <p:nvSpPr>
          <p:cNvPr id="5" name="Footer Placeholder 4"/>
          <p:cNvSpPr>
            <a:spLocks noGrp="1"/>
          </p:cNvSpPr>
          <p:nvPr>
            <p:ph type="ftr" sz="quarter" idx="10"/>
          </p:nvPr>
        </p:nvSpPr>
        <p:spPr/>
        <p:txBody>
          <a:bodyPr/>
          <a:lstStyle/>
          <a:p>
            <a:endParaRPr lang="en-US">
              <a:solidFill>
                <a:prstClr val="black">
                  <a:tint val="75000"/>
                </a:prstClr>
              </a:solidFill>
            </a:endParaRPr>
          </a:p>
        </p:txBody>
      </p:sp>
      <p:sp>
        <p:nvSpPr>
          <p:cNvPr id="4" name="Picture Placeholder 3"/>
          <p:cNvSpPr>
            <a:spLocks noGrp="1"/>
          </p:cNvSpPr>
          <p:nvPr>
            <p:ph type="pic" sz="quarter" idx="14"/>
          </p:nvPr>
        </p:nvSpPr>
        <p:spPr>
          <a:xfrm>
            <a:off x="6604000" y="1531197"/>
            <a:ext cx="4345517" cy="3801005"/>
          </a:xfrm>
          <a:prstGeom prst="rect">
            <a:avLst/>
          </a:prstGeom>
        </p:spPr>
        <p:txBody>
          <a:bodyPr/>
          <a:lstStyle/>
          <a:p>
            <a:endParaRPr lang="en-US"/>
          </a:p>
        </p:txBody>
      </p:sp>
      <p:sp>
        <p:nvSpPr>
          <p:cNvPr id="15" name="Title 1"/>
          <p:cNvSpPr>
            <a:spLocks noGrp="1"/>
          </p:cNvSpPr>
          <p:nvPr>
            <p:ph type="title"/>
          </p:nvPr>
        </p:nvSpPr>
        <p:spPr>
          <a:xfrm>
            <a:off x="843776" y="243840"/>
            <a:ext cx="10515600" cy="569025"/>
          </a:xfrm>
          <a:prstGeom prst="rect">
            <a:avLst/>
          </a:prstGeom>
        </p:spPr>
        <p:txBody>
          <a:bodyPr/>
          <a:lstStyle>
            <a:lvl1pPr>
              <a:defRPr sz="3200" b="1">
                <a:latin typeface="+mn-lt"/>
              </a:defRPr>
            </a:lvl1pPr>
          </a:lstStyle>
          <a:p>
            <a:r>
              <a:rPr lang="en-US" dirty="0"/>
              <a:t>Click to edit Master title style</a:t>
            </a:r>
          </a:p>
        </p:txBody>
      </p:sp>
      <p:sp>
        <p:nvSpPr>
          <p:cNvPr id="16" name="Text Placeholder 7"/>
          <p:cNvSpPr>
            <a:spLocks noGrp="1"/>
          </p:cNvSpPr>
          <p:nvPr>
            <p:ph type="body" sz="quarter" idx="12" hasCustomPrompt="1"/>
          </p:nvPr>
        </p:nvSpPr>
        <p:spPr>
          <a:xfrm>
            <a:off x="838201" y="1717199"/>
            <a:ext cx="4930697" cy="3801533"/>
          </a:xfrm>
          <a:prstGeom prst="rect">
            <a:avLst/>
          </a:prstGeom>
        </p:spPr>
        <p:txBody>
          <a:bodyPr/>
          <a:lstStyle>
            <a:lvl1pPr marL="0" indent="0">
              <a:buNone/>
              <a:defRPr sz="2400" b="0" baseline="0"/>
            </a:lvl1pPr>
          </a:lstStyle>
          <a:p>
            <a:pPr lvl="0"/>
            <a:r>
              <a:rPr lang="en-US" dirty="0"/>
              <a:t>Place text here</a:t>
            </a:r>
          </a:p>
        </p:txBody>
      </p:sp>
      <p:sp>
        <p:nvSpPr>
          <p:cNvPr id="17" name="Text Placeholder 7"/>
          <p:cNvSpPr>
            <a:spLocks noGrp="1"/>
          </p:cNvSpPr>
          <p:nvPr>
            <p:ph type="body" sz="quarter" idx="13" hasCustomPrompt="1"/>
          </p:nvPr>
        </p:nvSpPr>
        <p:spPr>
          <a:xfrm>
            <a:off x="838201" y="1238203"/>
            <a:ext cx="4930697" cy="411260"/>
          </a:xfrm>
          <a:prstGeom prst="rect">
            <a:avLst/>
          </a:prstGeom>
        </p:spPr>
        <p:txBody>
          <a:bodyPr/>
          <a:lstStyle>
            <a:lvl1pPr marL="0" indent="0">
              <a:buNone/>
              <a:defRPr sz="2667" b="1" baseline="0"/>
            </a:lvl1pPr>
          </a:lstStyle>
          <a:p>
            <a:pPr lvl="0"/>
            <a:r>
              <a:rPr lang="en-US" dirty="0"/>
              <a:t>Place text here</a:t>
            </a:r>
          </a:p>
        </p:txBody>
      </p:sp>
      <p:sp>
        <p:nvSpPr>
          <p:cNvPr id="19" name="Slide Number Placeholder 5"/>
          <p:cNvSpPr>
            <a:spLocks noGrp="1"/>
          </p:cNvSpPr>
          <p:nvPr>
            <p:ph type="sldNum" sz="quarter" idx="4"/>
          </p:nvPr>
        </p:nvSpPr>
        <p:spPr>
          <a:xfrm>
            <a:off x="11297253" y="6026518"/>
            <a:ext cx="335348" cy="338682"/>
          </a:xfrm>
          <a:prstGeom prst="rect">
            <a:avLst/>
          </a:prstGeom>
          <a:solidFill>
            <a:srgbClr val="9E0B0F"/>
          </a:solidFill>
        </p:spPr>
        <p:txBody>
          <a:bodyPr vert="horz" wrap="none" lIns="91440" tIns="91440" rIns="91440" bIns="91440" rtlCol="0" anchor="ctr">
            <a:spAutoFit/>
          </a:bodyPr>
          <a:lstStyle>
            <a:lvl1pPr algn="ctr" fontAlgn="auto">
              <a:spcBef>
                <a:spcPts val="0"/>
              </a:spcBef>
              <a:spcAft>
                <a:spcPts val="0"/>
              </a:spcAft>
              <a:defRPr sz="1001" smtClean="0">
                <a:solidFill>
                  <a:schemeClr val="bg1"/>
                </a:solidFill>
                <a:latin typeface="+mn-lt"/>
                <a:ea typeface="+mn-ea"/>
                <a:cs typeface="+mn-cs"/>
              </a:defRPr>
            </a:lvl1pPr>
          </a:lstStyle>
          <a:p>
            <a:pPr defTabSz="457177">
              <a:defRPr/>
            </a:pPr>
            <a:fld id="{2FED3E49-FDCD-5D46-88C6-CE1FDFB21B04}" type="slidenum">
              <a:rPr lang="en-US" smtClean="0">
                <a:solidFill>
                  <a:prstClr val="white"/>
                </a:solidFill>
              </a:rPr>
              <a:pPr defTabSz="457177">
                <a:defRPr/>
              </a:pPr>
              <a:t>‹#›</a:t>
            </a:fld>
            <a:endParaRPr lang="en-US" dirty="0">
              <a:solidFill>
                <a:prstClr val="white"/>
              </a:solidFill>
            </a:endParaRPr>
          </a:p>
        </p:txBody>
      </p:sp>
    </p:spTree>
    <p:extLst>
      <p:ext uri="{BB962C8B-B14F-4D97-AF65-F5344CB8AC3E}">
        <p14:creationId xmlns:p14="http://schemas.microsoft.com/office/powerpoint/2010/main" val="112453106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Bullets">
    <p:spTree>
      <p:nvGrpSpPr>
        <p:cNvPr id="1" name=""/>
        <p:cNvGrpSpPr/>
        <p:nvPr/>
      </p:nvGrpSpPr>
      <p:grpSpPr>
        <a:xfrm>
          <a:off x="0" y="0"/>
          <a:ext cx="0" cy="0"/>
          <a:chOff x="0" y="0"/>
          <a:chExt cx="0" cy="0"/>
        </a:xfrm>
      </p:grpSpPr>
      <p:sp>
        <p:nvSpPr>
          <p:cNvPr id="6" name="Footer Placeholder 5"/>
          <p:cNvSpPr>
            <a:spLocks noGrp="1"/>
          </p:cNvSpPr>
          <p:nvPr>
            <p:ph type="ftr" sz="quarter" idx="10"/>
          </p:nvPr>
        </p:nvSpPr>
        <p:spPr/>
        <p:txBody>
          <a:bodyPr/>
          <a:lstStyle/>
          <a:p>
            <a:endParaRPr lang="en-US">
              <a:solidFill>
                <a:prstClr val="black">
                  <a:tint val="75000"/>
                </a:prstClr>
              </a:solidFill>
            </a:endParaRPr>
          </a:p>
        </p:txBody>
      </p:sp>
      <p:sp>
        <p:nvSpPr>
          <p:cNvPr id="11" name="Text Placeholder 10"/>
          <p:cNvSpPr>
            <a:spLocks noGrp="1"/>
          </p:cNvSpPr>
          <p:nvPr>
            <p:ph type="body" sz="quarter" idx="12"/>
          </p:nvPr>
        </p:nvSpPr>
        <p:spPr>
          <a:xfrm>
            <a:off x="838207" y="1717199"/>
            <a:ext cx="10515601" cy="3801533"/>
          </a:xfrm>
          <a:prstGeom prst="rect">
            <a:avLst/>
          </a:prstGeom>
        </p:spPr>
        <p:txBody>
          <a:bodyPr/>
          <a:lstStyle>
            <a:lvl1pPr>
              <a:buClr>
                <a:schemeClr val="tx2"/>
              </a:buClr>
              <a:defRPr sz="2400"/>
            </a:lvl1pPr>
            <a:lvl2pPr>
              <a:buClr>
                <a:schemeClr val="tx2"/>
              </a:buClr>
              <a:defRPr sz="2400"/>
            </a:lvl2pPr>
            <a:lvl3pPr>
              <a:buClr>
                <a:schemeClr val="tx2"/>
              </a:buClr>
              <a:defRPr sz="2133"/>
            </a:lvl3pPr>
            <a:lvl4pPr>
              <a:buClr>
                <a:schemeClr val="tx2"/>
              </a:buClr>
              <a:defRPr sz="2133"/>
            </a:lvl4pPr>
            <a:lvl5pPr>
              <a:buClr>
                <a:schemeClr val="tx2"/>
              </a:buClr>
              <a:defRPr sz="2133"/>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3" name="Title 1"/>
          <p:cNvSpPr>
            <a:spLocks noGrp="1"/>
          </p:cNvSpPr>
          <p:nvPr>
            <p:ph type="title"/>
          </p:nvPr>
        </p:nvSpPr>
        <p:spPr>
          <a:xfrm>
            <a:off x="843776" y="243840"/>
            <a:ext cx="10515600" cy="569025"/>
          </a:xfrm>
          <a:prstGeom prst="rect">
            <a:avLst/>
          </a:prstGeom>
        </p:spPr>
        <p:txBody>
          <a:bodyPr/>
          <a:lstStyle>
            <a:lvl1pPr>
              <a:defRPr sz="3200" b="1">
                <a:latin typeface="+mn-lt"/>
              </a:defRPr>
            </a:lvl1pPr>
          </a:lstStyle>
          <a:p>
            <a:r>
              <a:rPr lang="en-US" dirty="0"/>
              <a:t>Click to edit Master title style</a:t>
            </a:r>
          </a:p>
        </p:txBody>
      </p:sp>
      <p:sp>
        <p:nvSpPr>
          <p:cNvPr id="15" name="Text Placeholder 7"/>
          <p:cNvSpPr>
            <a:spLocks noGrp="1"/>
          </p:cNvSpPr>
          <p:nvPr>
            <p:ph type="body" sz="quarter" idx="15" hasCustomPrompt="1"/>
          </p:nvPr>
        </p:nvSpPr>
        <p:spPr>
          <a:xfrm>
            <a:off x="838200" y="1239223"/>
            <a:ext cx="10515600" cy="411260"/>
          </a:xfrm>
          <a:prstGeom prst="rect">
            <a:avLst/>
          </a:prstGeom>
        </p:spPr>
        <p:txBody>
          <a:bodyPr/>
          <a:lstStyle>
            <a:lvl1pPr marL="0" indent="0">
              <a:buNone/>
              <a:defRPr sz="2667" b="1" baseline="0"/>
            </a:lvl1pPr>
          </a:lstStyle>
          <a:p>
            <a:pPr lvl="0"/>
            <a:r>
              <a:rPr lang="en-US" dirty="0"/>
              <a:t>Place text here</a:t>
            </a:r>
          </a:p>
        </p:txBody>
      </p:sp>
      <p:sp>
        <p:nvSpPr>
          <p:cNvPr id="17" name="Slide Number Placeholder 5"/>
          <p:cNvSpPr>
            <a:spLocks noGrp="1"/>
          </p:cNvSpPr>
          <p:nvPr>
            <p:ph type="sldNum" sz="quarter" idx="4"/>
          </p:nvPr>
        </p:nvSpPr>
        <p:spPr>
          <a:xfrm>
            <a:off x="11297253" y="6026518"/>
            <a:ext cx="335348" cy="338682"/>
          </a:xfrm>
          <a:prstGeom prst="rect">
            <a:avLst/>
          </a:prstGeom>
          <a:solidFill>
            <a:srgbClr val="9E0B0F"/>
          </a:solidFill>
        </p:spPr>
        <p:txBody>
          <a:bodyPr vert="horz" wrap="none" lIns="91440" tIns="91440" rIns="91440" bIns="91440" rtlCol="0" anchor="ctr">
            <a:spAutoFit/>
          </a:bodyPr>
          <a:lstStyle>
            <a:lvl1pPr algn="ctr" fontAlgn="auto">
              <a:spcBef>
                <a:spcPts val="0"/>
              </a:spcBef>
              <a:spcAft>
                <a:spcPts val="0"/>
              </a:spcAft>
              <a:defRPr sz="1001" smtClean="0">
                <a:solidFill>
                  <a:schemeClr val="bg1"/>
                </a:solidFill>
                <a:latin typeface="+mn-lt"/>
                <a:ea typeface="+mn-ea"/>
                <a:cs typeface="+mn-cs"/>
              </a:defRPr>
            </a:lvl1pPr>
          </a:lstStyle>
          <a:p>
            <a:pPr defTabSz="457177">
              <a:defRPr/>
            </a:pPr>
            <a:fld id="{2FED3E49-FDCD-5D46-88C6-CE1FDFB21B04}" type="slidenum">
              <a:rPr lang="en-US" smtClean="0">
                <a:solidFill>
                  <a:prstClr val="white"/>
                </a:solidFill>
              </a:rPr>
              <a:pPr defTabSz="457177">
                <a:defRPr/>
              </a:pPr>
              <a:t>‹#›</a:t>
            </a:fld>
            <a:endParaRPr lang="en-US" dirty="0">
              <a:solidFill>
                <a:prstClr val="white"/>
              </a:solidFill>
            </a:endParaRPr>
          </a:p>
        </p:txBody>
      </p:sp>
    </p:spTree>
    <p:extLst>
      <p:ext uri="{BB962C8B-B14F-4D97-AF65-F5344CB8AC3E}">
        <p14:creationId xmlns:p14="http://schemas.microsoft.com/office/powerpoint/2010/main" val="304519350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External bar">
    <p:spTree>
      <p:nvGrpSpPr>
        <p:cNvPr id="1" name=""/>
        <p:cNvGrpSpPr/>
        <p:nvPr/>
      </p:nvGrpSpPr>
      <p:grpSpPr>
        <a:xfrm>
          <a:off x="0" y="0"/>
          <a:ext cx="0" cy="0"/>
          <a:chOff x="0" y="0"/>
          <a:chExt cx="0" cy="0"/>
        </a:xfrm>
      </p:grpSpPr>
      <p:sp>
        <p:nvSpPr>
          <p:cNvPr id="5" name="Rectangle 4"/>
          <p:cNvSpPr/>
          <p:nvPr userDrawn="1"/>
        </p:nvSpPr>
        <p:spPr>
          <a:xfrm>
            <a:off x="422828" y="1238204"/>
            <a:ext cx="246289" cy="4280529"/>
          </a:xfrm>
          <a:prstGeom prst="rect">
            <a:avLst/>
          </a:prstGeom>
          <a:solidFill>
            <a:schemeClr val="tx1"/>
          </a:solidFill>
          <a:ln>
            <a:solidFill>
              <a:schemeClr val="tx1"/>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defTabSz="457177"/>
            <a:r>
              <a:rPr lang="en-US" sz="1001" dirty="0">
                <a:solidFill>
                  <a:prstClr val="white"/>
                </a:solidFill>
              </a:rPr>
              <a:t>EXTERNAL</a:t>
            </a:r>
          </a:p>
        </p:txBody>
      </p:sp>
      <p:sp>
        <p:nvSpPr>
          <p:cNvPr id="7" name="Footer Placeholder 6"/>
          <p:cNvSpPr>
            <a:spLocks noGrp="1"/>
          </p:cNvSpPr>
          <p:nvPr>
            <p:ph type="ftr" sz="quarter" idx="10"/>
          </p:nvPr>
        </p:nvSpPr>
        <p:spPr/>
        <p:txBody>
          <a:bodyPr/>
          <a:lstStyle/>
          <a:p>
            <a:endParaRPr lang="en-US">
              <a:solidFill>
                <a:prstClr val="black">
                  <a:tint val="75000"/>
                </a:prstClr>
              </a:solidFill>
            </a:endParaRPr>
          </a:p>
        </p:txBody>
      </p:sp>
      <p:sp>
        <p:nvSpPr>
          <p:cNvPr id="9" name="Text Placeholder 7"/>
          <p:cNvSpPr>
            <a:spLocks noGrp="1"/>
          </p:cNvSpPr>
          <p:nvPr>
            <p:ph type="body" sz="quarter" idx="14" hasCustomPrompt="1"/>
          </p:nvPr>
        </p:nvSpPr>
        <p:spPr>
          <a:xfrm>
            <a:off x="838200" y="1717199"/>
            <a:ext cx="10515600" cy="3801533"/>
          </a:xfrm>
          <a:prstGeom prst="rect">
            <a:avLst/>
          </a:prstGeom>
        </p:spPr>
        <p:txBody>
          <a:bodyPr/>
          <a:lstStyle>
            <a:lvl1pPr marL="0" indent="0">
              <a:buNone/>
              <a:defRPr sz="2400" b="0" baseline="0"/>
            </a:lvl1pPr>
          </a:lstStyle>
          <a:p>
            <a:pPr lvl="0"/>
            <a:r>
              <a:rPr lang="en-US" dirty="0"/>
              <a:t>Place text here</a:t>
            </a:r>
          </a:p>
        </p:txBody>
      </p:sp>
      <p:sp>
        <p:nvSpPr>
          <p:cNvPr id="16" name="Title 1"/>
          <p:cNvSpPr>
            <a:spLocks noGrp="1"/>
          </p:cNvSpPr>
          <p:nvPr>
            <p:ph type="title"/>
          </p:nvPr>
        </p:nvSpPr>
        <p:spPr>
          <a:xfrm>
            <a:off x="843776" y="243840"/>
            <a:ext cx="10515600" cy="569025"/>
          </a:xfrm>
          <a:prstGeom prst="rect">
            <a:avLst/>
          </a:prstGeom>
        </p:spPr>
        <p:txBody>
          <a:bodyPr/>
          <a:lstStyle>
            <a:lvl1pPr>
              <a:defRPr sz="3200" b="1">
                <a:latin typeface="+mn-lt"/>
              </a:defRPr>
            </a:lvl1pPr>
          </a:lstStyle>
          <a:p>
            <a:r>
              <a:rPr lang="en-US" dirty="0"/>
              <a:t>Click to edit Master title style</a:t>
            </a:r>
          </a:p>
        </p:txBody>
      </p:sp>
      <p:sp>
        <p:nvSpPr>
          <p:cNvPr id="18" name="Text Placeholder 7"/>
          <p:cNvSpPr>
            <a:spLocks noGrp="1"/>
          </p:cNvSpPr>
          <p:nvPr>
            <p:ph type="body" sz="quarter" idx="13" hasCustomPrompt="1"/>
          </p:nvPr>
        </p:nvSpPr>
        <p:spPr>
          <a:xfrm>
            <a:off x="838200" y="1238203"/>
            <a:ext cx="10515600" cy="411260"/>
          </a:xfrm>
          <a:prstGeom prst="rect">
            <a:avLst/>
          </a:prstGeom>
        </p:spPr>
        <p:txBody>
          <a:bodyPr/>
          <a:lstStyle>
            <a:lvl1pPr marL="0" indent="0">
              <a:buNone/>
              <a:defRPr sz="2667" b="1" baseline="0"/>
            </a:lvl1pPr>
          </a:lstStyle>
          <a:p>
            <a:pPr lvl="0"/>
            <a:r>
              <a:rPr lang="en-US" dirty="0"/>
              <a:t>Place text here</a:t>
            </a:r>
          </a:p>
        </p:txBody>
      </p:sp>
      <p:sp>
        <p:nvSpPr>
          <p:cNvPr id="20" name="Slide Number Placeholder 5"/>
          <p:cNvSpPr>
            <a:spLocks noGrp="1"/>
          </p:cNvSpPr>
          <p:nvPr>
            <p:ph type="sldNum" sz="quarter" idx="4"/>
          </p:nvPr>
        </p:nvSpPr>
        <p:spPr>
          <a:xfrm>
            <a:off x="11297253" y="6026518"/>
            <a:ext cx="335348" cy="338682"/>
          </a:xfrm>
          <a:prstGeom prst="rect">
            <a:avLst/>
          </a:prstGeom>
          <a:solidFill>
            <a:srgbClr val="9E0B0F"/>
          </a:solidFill>
        </p:spPr>
        <p:txBody>
          <a:bodyPr vert="horz" wrap="none" lIns="91440" tIns="91440" rIns="91440" bIns="91440" rtlCol="0" anchor="ctr">
            <a:spAutoFit/>
          </a:bodyPr>
          <a:lstStyle>
            <a:lvl1pPr algn="ctr" fontAlgn="auto">
              <a:spcBef>
                <a:spcPts val="0"/>
              </a:spcBef>
              <a:spcAft>
                <a:spcPts val="0"/>
              </a:spcAft>
              <a:defRPr sz="1001" smtClean="0">
                <a:solidFill>
                  <a:schemeClr val="bg1"/>
                </a:solidFill>
                <a:latin typeface="+mn-lt"/>
                <a:ea typeface="+mn-ea"/>
                <a:cs typeface="+mn-cs"/>
              </a:defRPr>
            </a:lvl1pPr>
          </a:lstStyle>
          <a:p>
            <a:pPr defTabSz="457177">
              <a:defRPr/>
            </a:pPr>
            <a:fld id="{2FED3E49-FDCD-5D46-88C6-CE1FDFB21B04}" type="slidenum">
              <a:rPr lang="en-US" smtClean="0">
                <a:solidFill>
                  <a:prstClr val="white"/>
                </a:solidFill>
              </a:rPr>
              <a:pPr defTabSz="457177">
                <a:defRPr/>
              </a:pPr>
              <a:t>‹#›</a:t>
            </a:fld>
            <a:endParaRPr lang="en-US" dirty="0">
              <a:solidFill>
                <a:prstClr val="white"/>
              </a:solidFill>
            </a:endParaRPr>
          </a:p>
        </p:txBody>
      </p:sp>
    </p:spTree>
    <p:extLst>
      <p:ext uri="{BB962C8B-B14F-4D97-AF65-F5344CB8AC3E}">
        <p14:creationId xmlns:p14="http://schemas.microsoft.com/office/powerpoint/2010/main" val="21418210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Internal bar">
    <p:spTree>
      <p:nvGrpSpPr>
        <p:cNvPr id="1" name=""/>
        <p:cNvGrpSpPr/>
        <p:nvPr/>
      </p:nvGrpSpPr>
      <p:grpSpPr>
        <a:xfrm>
          <a:off x="0" y="0"/>
          <a:ext cx="0" cy="0"/>
          <a:chOff x="0" y="0"/>
          <a:chExt cx="0" cy="0"/>
        </a:xfrm>
      </p:grpSpPr>
      <p:sp>
        <p:nvSpPr>
          <p:cNvPr id="6" name="Rectangle 5"/>
          <p:cNvSpPr/>
          <p:nvPr userDrawn="1"/>
        </p:nvSpPr>
        <p:spPr>
          <a:xfrm>
            <a:off x="422828" y="1238204"/>
            <a:ext cx="246289" cy="4280529"/>
          </a:xfrm>
          <a:prstGeom prst="rect">
            <a:avLst/>
          </a:prstGeom>
          <a:solidFill>
            <a:srgbClr val="9E0B0F"/>
          </a:solidFill>
          <a:ln>
            <a:solidFill>
              <a:srgbClr val="9E0B0F"/>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defTabSz="457177"/>
            <a:r>
              <a:rPr lang="en-US" sz="1001" dirty="0">
                <a:solidFill>
                  <a:prstClr val="white"/>
                </a:solidFill>
              </a:rPr>
              <a:t>INTERNAL</a:t>
            </a:r>
          </a:p>
        </p:txBody>
      </p:sp>
      <p:sp>
        <p:nvSpPr>
          <p:cNvPr id="2" name="Footer Placeholder 1"/>
          <p:cNvSpPr>
            <a:spLocks noGrp="1"/>
          </p:cNvSpPr>
          <p:nvPr>
            <p:ph type="ftr" sz="quarter" idx="10"/>
          </p:nvPr>
        </p:nvSpPr>
        <p:spPr/>
        <p:txBody>
          <a:bodyPr/>
          <a:lstStyle/>
          <a:p>
            <a:endParaRPr lang="en-US">
              <a:solidFill>
                <a:prstClr val="black">
                  <a:tint val="75000"/>
                </a:prstClr>
              </a:solidFill>
            </a:endParaRPr>
          </a:p>
        </p:txBody>
      </p:sp>
      <p:sp>
        <p:nvSpPr>
          <p:cNvPr id="14" name="Text Placeholder 7"/>
          <p:cNvSpPr>
            <a:spLocks noGrp="1"/>
          </p:cNvSpPr>
          <p:nvPr>
            <p:ph type="body" sz="quarter" idx="14" hasCustomPrompt="1"/>
          </p:nvPr>
        </p:nvSpPr>
        <p:spPr>
          <a:xfrm>
            <a:off x="838200" y="1717199"/>
            <a:ext cx="10515600" cy="3801533"/>
          </a:xfrm>
          <a:prstGeom prst="rect">
            <a:avLst/>
          </a:prstGeom>
        </p:spPr>
        <p:txBody>
          <a:bodyPr/>
          <a:lstStyle>
            <a:lvl1pPr marL="0" indent="0">
              <a:buNone/>
              <a:defRPr sz="2400" b="0" baseline="0"/>
            </a:lvl1pPr>
          </a:lstStyle>
          <a:p>
            <a:pPr lvl="0"/>
            <a:r>
              <a:rPr lang="en-US" dirty="0"/>
              <a:t>Place text here</a:t>
            </a:r>
          </a:p>
        </p:txBody>
      </p:sp>
      <p:sp>
        <p:nvSpPr>
          <p:cNvPr id="19" name="Title 1"/>
          <p:cNvSpPr>
            <a:spLocks noGrp="1"/>
          </p:cNvSpPr>
          <p:nvPr>
            <p:ph type="title"/>
          </p:nvPr>
        </p:nvSpPr>
        <p:spPr>
          <a:xfrm>
            <a:off x="843776" y="243840"/>
            <a:ext cx="10515600" cy="569025"/>
          </a:xfrm>
          <a:prstGeom prst="rect">
            <a:avLst/>
          </a:prstGeom>
        </p:spPr>
        <p:txBody>
          <a:bodyPr/>
          <a:lstStyle>
            <a:lvl1pPr>
              <a:defRPr sz="3200" b="1">
                <a:latin typeface="+mn-lt"/>
              </a:defRPr>
            </a:lvl1pPr>
          </a:lstStyle>
          <a:p>
            <a:r>
              <a:rPr lang="en-US" dirty="0"/>
              <a:t>Click to edit Master title style</a:t>
            </a:r>
          </a:p>
        </p:txBody>
      </p:sp>
      <p:sp>
        <p:nvSpPr>
          <p:cNvPr id="21" name="Text Placeholder 7"/>
          <p:cNvSpPr>
            <a:spLocks noGrp="1"/>
          </p:cNvSpPr>
          <p:nvPr>
            <p:ph type="body" sz="quarter" idx="13" hasCustomPrompt="1"/>
          </p:nvPr>
        </p:nvSpPr>
        <p:spPr>
          <a:xfrm>
            <a:off x="838200" y="1238203"/>
            <a:ext cx="10515600" cy="411260"/>
          </a:xfrm>
          <a:prstGeom prst="rect">
            <a:avLst/>
          </a:prstGeom>
        </p:spPr>
        <p:txBody>
          <a:bodyPr/>
          <a:lstStyle>
            <a:lvl1pPr marL="0" indent="0">
              <a:buNone/>
              <a:defRPr sz="2667" b="1" baseline="0"/>
            </a:lvl1pPr>
          </a:lstStyle>
          <a:p>
            <a:pPr lvl="0"/>
            <a:r>
              <a:rPr lang="en-US" dirty="0"/>
              <a:t>Place text here</a:t>
            </a:r>
          </a:p>
        </p:txBody>
      </p:sp>
      <p:sp>
        <p:nvSpPr>
          <p:cNvPr id="23" name="Slide Number Placeholder 5"/>
          <p:cNvSpPr>
            <a:spLocks noGrp="1"/>
          </p:cNvSpPr>
          <p:nvPr>
            <p:ph type="sldNum" sz="quarter" idx="4"/>
          </p:nvPr>
        </p:nvSpPr>
        <p:spPr>
          <a:xfrm>
            <a:off x="11297253" y="6026518"/>
            <a:ext cx="335348" cy="338682"/>
          </a:xfrm>
          <a:prstGeom prst="rect">
            <a:avLst/>
          </a:prstGeom>
          <a:solidFill>
            <a:srgbClr val="9E0B0F"/>
          </a:solidFill>
        </p:spPr>
        <p:txBody>
          <a:bodyPr vert="horz" wrap="none" lIns="91440" tIns="91440" rIns="91440" bIns="91440" rtlCol="0" anchor="ctr">
            <a:spAutoFit/>
          </a:bodyPr>
          <a:lstStyle>
            <a:lvl1pPr algn="ctr" fontAlgn="auto">
              <a:spcBef>
                <a:spcPts val="0"/>
              </a:spcBef>
              <a:spcAft>
                <a:spcPts val="0"/>
              </a:spcAft>
              <a:defRPr sz="1001" smtClean="0">
                <a:solidFill>
                  <a:schemeClr val="bg1"/>
                </a:solidFill>
                <a:latin typeface="+mn-lt"/>
                <a:ea typeface="+mn-ea"/>
                <a:cs typeface="+mn-cs"/>
              </a:defRPr>
            </a:lvl1pPr>
          </a:lstStyle>
          <a:p>
            <a:pPr defTabSz="457177">
              <a:defRPr/>
            </a:pPr>
            <a:fld id="{2FED3E49-FDCD-5D46-88C6-CE1FDFB21B04}" type="slidenum">
              <a:rPr lang="en-US" smtClean="0">
                <a:solidFill>
                  <a:prstClr val="white"/>
                </a:solidFill>
              </a:rPr>
              <a:pPr defTabSz="457177">
                <a:defRPr/>
              </a:pPr>
              <a:t>‹#›</a:t>
            </a:fld>
            <a:endParaRPr lang="en-US" dirty="0">
              <a:solidFill>
                <a:prstClr val="white"/>
              </a:solidFill>
            </a:endParaRPr>
          </a:p>
        </p:txBody>
      </p:sp>
    </p:spTree>
    <p:extLst>
      <p:ext uri="{BB962C8B-B14F-4D97-AF65-F5344CB8AC3E}">
        <p14:creationId xmlns:p14="http://schemas.microsoft.com/office/powerpoint/2010/main" val="249784891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838200" y="6356351"/>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764DE79-268F-4C1A-8933-263129D2AF90}" type="datetimeFigureOut">
              <a:rPr lang="en-US" dirty="0">
                <a:solidFill>
                  <a:prstClr val="black">
                    <a:tint val="75000"/>
                  </a:prstClr>
                </a:solidFill>
              </a:rPr>
              <a:pPr/>
              <a:t>6/20/2019</a:t>
            </a:fld>
            <a:endParaRPr lang="en-US" dirty="0">
              <a:solidFill>
                <a:prstClr val="black">
                  <a:tint val="75000"/>
                </a:prstClr>
              </a:solidFill>
            </a:endParaRPr>
          </a:p>
        </p:txBody>
      </p:sp>
      <p:sp>
        <p:nvSpPr>
          <p:cNvPr id="5" name="Footer Placeholder 4"/>
          <p:cNvSpPr>
            <a:spLocks noGrp="1"/>
          </p:cNvSpPr>
          <p:nvPr>
            <p:ph type="ftr" sz="quarter" idx="3"/>
          </p:nvPr>
        </p:nvSpPr>
        <p:spPr>
          <a:xfrm>
            <a:off x="4038600" y="6356351"/>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cxnSp>
        <p:nvCxnSpPr>
          <p:cNvPr id="8" name="Straight Connector 7"/>
          <p:cNvCxnSpPr/>
          <p:nvPr userDrawn="1"/>
        </p:nvCxnSpPr>
        <p:spPr>
          <a:xfrm>
            <a:off x="467783" y="792163"/>
            <a:ext cx="11195060" cy="0"/>
          </a:xfrm>
          <a:prstGeom prst="line">
            <a:avLst/>
          </a:prstGeom>
          <a:ln w="19050">
            <a:solidFill>
              <a:srgbClr val="9E0B0F"/>
            </a:solidFill>
          </a:ln>
          <a:effectLst/>
        </p:spPr>
        <p:style>
          <a:lnRef idx="2">
            <a:schemeClr val="accent1"/>
          </a:lnRef>
          <a:fillRef idx="0">
            <a:schemeClr val="accent1"/>
          </a:fillRef>
          <a:effectRef idx="1">
            <a:schemeClr val="accent1"/>
          </a:effectRef>
          <a:fontRef idx="minor">
            <a:schemeClr val="tx1"/>
          </a:fontRef>
        </p:style>
      </p:cxnSp>
      <p:pic>
        <p:nvPicPr>
          <p:cNvPr id="9" name="Picture 8"/>
          <p:cNvPicPr>
            <a:picLocks/>
          </p:cNvPicPr>
          <p:nvPr userDrawn="1"/>
        </p:nvPicPr>
        <p:blipFill>
          <a:blip r:embed="rId14" cstate="email">
            <a:extLst>
              <a:ext uri="{28A0092B-C50C-407E-A947-70E740481C1C}">
                <a14:useLocalDpi xmlns:a14="http://schemas.microsoft.com/office/drawing/2010/main"/>
              </a:ext>
            </a:extLst>
          </a:blip>
          <a:stretch>
            <a:fillRect/>
          </a:stretch>
        </p:blipFill>
        <p:spPr>
          <a:xfrm>
            <a:off x="10110354" y="5694828"/>
            <a:ext cx="987607" cy="995680"/>
          </a:xfrm>
          <a:prstGeom prst="rect">
            <a:avLst/>
          </a:prstGeom>
        </p:spPr>
      </p:pic>
      <p:cxnSp>
        <p:nvCxnSpPr>
          <p:cNvPr id="10" name="Straight Connector 9"/>
          <p:cNvCxnSpPr/>
          <p:nvPr userDrawn="1"/>
        </p:nvCxnSpPr>
        <p:spPr>
          <a:xfrm>
            <a:off x="467783" y="6336672"/>
            <a:ext cx="9469767" cy="0"/>
          </a:xfrm>
          <a:prstGeom prst="line">
            <a:avLst/>
          </a:prstGeom>
          <a:ln>
            <a:solidFill>
              <a:srgbClr val="9E0B0F"/>
            </a:solidFill>
          </a:ln>
        </p:spPr>
        <p:style>
          <a:lnRef idx="3">
            <a:schemeClr val="accent1"/>
          </a:lnRef>
          <a:fillRef idx="0">
            <a:schemeClr val="accent1"/>
          </a:fillRef>
          <a:effectRef idx="2">
            <a:schemeClr val="accent1"/>
          </a:effectRef>
          <a:fontRef idx="minor">
            <a:schemeClr val="tx1"/>
          </a:fontRef>
        </p:style>
      </p:cxnSp>
      <p:sp>
        <p:nvSpPr>
          <p:cNvPr id="11" name="Slide Number Placeholder 5"/>
          <p:cNvSpPr>
            <a:spLocks noGrp="1"/>
          </p:cNvSpPr>
          <p:nvPr>
            <p:ph type="sldNum" sz="quarter" idx="4"/>
          </p:nvPr>
        </p:nvSpPr>
        <p:spPr>
          <a:xfrm>
            <a:off x="11297253" y="6026518"/>
            <a:ext cx="335348" cy="338682"/>
          </a:xfrm>
          <a:prstGeom prst="rect">
            <a:avLst/>
          </a:prstGeom>
          <a:solidFill>
            <a:srgbClr val="9E0B0F"/>
          </a:solidFill>
        </p:spPr>
        <p:txBody>
          <a:bodyPr vert="horz" wrap="none" lIns="91440" tIns="91440" rIns="91440" bIns="91440" rtlCol="0" anchor="ctr">
            <a:spAutoFit/>
          </a:bodyPr>
          <a:lstStyle>
            <a:lvl1pPr algn="ctr" fontAlgn="auto">
              <a:spcBef>
                <a:spcPts val="0"/>
              </a:spcBef>
              <a:spcAft>
                <a:spcPts val="0"/>
              </a:spcAft>
              <a:defRPr sz="1001" smtClean="0">
                <a:solidFill>
                  <a:schemeClr val="bg1"/>
                </a:solidFill>
                <a:latin typeface="+mn-lt"/>
                <a:ea typeface="+mn-ea"/>
                <a:cs typeface="+mn-cs"/>
              </a:defRPr>
            </a:lvl1pPr>
          </a:lstStyle>
          <a:p>
            <a:pPr defTabSz="457177">
              <a:defRPr/>
            </a:pPr>
            <a:fld id="{2FED3E49-FDCD-5D46-88C6-CE1FDFB21B04}" type="slidenum">
              <a:rPr lang="en-US" smtClean="0">
                <a:solidFill>
                  <a:prstClr val="white"/>
                </a:solidFill>
              </a:rPr>
              <a:pPr defTabSz="457177">
                <a:defRPr/>
              </a:pPr>
              <a:t>‹#›</a:t>
            </a:fld>
            <a:endParaRPr lang="en-US" dirty="0">
              <a:solidFill>
                <a:prstClr val="white"/>
              </a:solidFill>
            </a:endParaRPr>
          </a:p>
        </p:txBody>
      </p:sp>
    </p:spTree>
    <p:extLst>
      <p:ext uri="{BB962C8B-B14F-4D97-AF65-F5344CB8AC3E}">
        <p14:creationId xmlns:p14="http://schemas.microsoft.com/office/powerpoint/2010/main" val="131783279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hf hdr="0" dt="0"/>
  <p:txStyles>
    <p:titleStyle>
      <a:lvl1pPr algn="l" defTabSz="914377"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594" indent="-228594" algn="l" defTabSz="914377"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783" indent="-228594" algn="l" defTabSz="914377"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71" indent="-228594" algn="l" defTabSz="914377"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60"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0.xml"/><Relationship Id="rId1" Type="http://schemas.openxmlformats.org/officeDocument/2006/relationships/slideLayout" Target="../slideLayouts/slideLayout5.xml"/><Relationship Id="rId5" Type="http://schemas.openxmlformats.org/officeDocument/2006/relationships/image" Target="../media/image10.jpeg"/><Relationship Id="rId4" Type="http://schemas.openxmlformats.org/officeDocument/2006/relationships/image" Target="../media/image9.jpeg"/></Relationships>
</file>

<file path=ppt/slides/_rels/slide11.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1.xml"/><Relationship Id="rId1" Type="http://schemas.openxmlformats.org/officeDocument/2006/relationships/slideLayout" Target="../slideLayouts/slideLayout12.xml"/><Relationship Id="rId5" Type="http://schemas.openxmlformats.org/officeDocument/2006/relationships/image" Target="../media/image13.jpeg"/><Relationship Id="rId4" Type="http://schemas.openxmlformats.org/officeDocument/2006/relationships/image" Target="../media/image12.jpeg"/></Relationships>
</file>

<file path=ppt/slides/_rels/slide12.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2.xml"/><Relationship Id="rId1" Type="http://schemas.openxmlformats.org/officeDocument/2006/relationships/slideLayout" Target="../slideLayouts/slideLayout12.xml"/><Relationship Id="rId5" Type="http://schemas.openxmlformats.org/officeDocument/2006/relationships/image" Target="../media/image16.jpeg"/><Relationship Id="rId4" Type="http://schemas.openxmlformats.org/officeDocument/2006/relationships/image" Target="../media/image15.jpeg"/></Relationships>
</file>

<file path=ppt/slides/_rels/slide13.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3.xml"/><Relationship Id="rId1" Type="http://schemas.openxmlformats.org/officeDocument/2006/relationships/slideLayout" Target="../slideLayouts/slideLayout12.xml"/><Relationship Id="rId5" Type="http://schemas.openxmlformats.org/officeDocument/2006/relationships/image" Target="../media/image18.jpeg"/><Relationship Id="rId4" Type="http://schemas.openxmlformats.org/officeDocument/2006/relationships/image" Target="../media/image17.jpeg"/></Relationships>
</file>

<file path=ppt/slides/_rels/slide14.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4.xml"/><Relationship Id="rId1" Type="http://schemas.openxmlformats.org/officeDocument/2006/relationships/slideLayout" Target="../slideLayouts/slideLayout12.xml"/><Relationship Id="rId4" Type="http://schemas.openxmlformats.org/officeDocument/2006/relationships/image" Target="../media/image20.jpeg"/></Relationships>
</file>

<file path=ppt/slides/_rels/slide15.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5.xml"/><Relationship Id="rId1" Type="http://schemas.openxmlformats.org/officeDocument/2006/relationships/slideLayout" Target="../slideLayouts/slideLayout12.xml"/><Relationship Id="rId4" Type="http://schemas.openxmlformats.org/officeDocument/2006/relationships/image" Target="../media/image22.jpeg"/></Relationships>
</file>

<file path=ppt/slides/_rels/slide16.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16.xml"/><Relationship Id="rId1" Type="http://schemas.openxmlformats.org/officeDocument/2006/relationships/slideLayout" Target="../slideLayouts/slideLayout12.xml"/><Relationship Id="rId4" Type="http://schemas.openxmlformats.org/officeDocument/2006/relationships/image" Target="../media/image24.jpeg"/></Relationships>
</file>

<file path=ppt/slides/_rels/slide17.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17.xml"/><Relationship Id="rId1" Type="http://schemas.openxmlformats.org/officeDocument/2006/relationships/slideLayout" Target="../slideLayouts/slideLayout12.xml"/><Relationship Id="rId5" Type="http://schemas.openxmlformats.org/officeDocument/2006/relationships/image" Target="../media/image27.jpeg"/><Relationship Id="rId4" Type="http://schemas.openxmlformats.org/officeDocument/2006/relationships/image" Target="../media/image26.jpeg"/></Relationships>
</file>

<file path=ppt/slides/_rels/slide18.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18.xml"/><Relationship Id="rId1" Type="http://schemas.openxmlformats.org/officeDocument/2006/relationships/slideLayout" Target="../slideLayouts/slideLayout12.xml"/><Relationship Id="rId5" Type="http://schemas.openxmlformats.org/officeDocument/2006/relationships/image" Target="../media/image25.jpeg"/><Relationship Id="rId4" Type="http://schemas.openxmlformats.org/officeDocument/2006/relationships/image" Target="../media/image29.jpeg"/></Relationships>
</file>

<file path=ppt/slides/_rels/slide19.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19.xml"/><Relationship Id="rId1" Type="http://schemas.openxmlformats.org/officeDocument/2006/relationships/slideLayout" Target="../slideLayouts/slideLayout12.xml"/><Relationship Id="rId5" Type="http://schemas.openxmlformats.org/officeDocument/2006/relationships/image" Target="../media/image32.jpeg"/><Relationship Id="rId4" Type="http://schemas.openxmlformats.org/officeDocument/2006/relationships/image" Target="../media/image31.jpe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20.xml"/><Relationship Id="rId1" Type="http://schemas.openxmlformats.org/officeDocument/2006/relationships/slideLayout" Target="../slideLayouts/slideLayout12.xml"/><Relationship Id="rId5" Type="http://schemas.openxmlformats.org/officeDocument/2006/relationships/image" Target="../media/image34.jpeg"/><Relationship Id="rId4" Type="http://schemas.openxmlformats.org/officeDocument/2006/relationships/image" Target="../media/image33.jpeg"/></Relationships>
</file>

<file path=ppt/slides/_rels/slide21.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21.xml"/><Relationship Id="rId1" Type="http://schemas.openxmlformats.org/officeDocument/2006/relationships/slideLayout" Target="../slideLayouts/slideLayout12.xml"/><Relationship Id="rId5" Type="http://schemas.microsoft.com/office/2007/relationships/hdphoto" Target="../media/hdphoto1.wdp"/><Relationship Id="rId4" Type="http://schemas.openxmlformats.org/officeDocument/2006/relationships/image" Target="../media/image36.png"/></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xml"/><Relationship Id="rId1" Type="http://schemas.openxmlformats.org/officeDocument/2006/relationships/slideLayout" Target="../slideLayouts/slideLayout12.xml"/><Relationship Id="rId4" Type="http://schemas.openxmlformats.org/officeDocument/2006/relationships/image" Target="../media/image5.jpeg"/></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5.xml"/><Relationship Id="rId1" Type="http://schemas.openxmlformats.org/officeDocument/2006/relationships/slideLayout" Target="../slideLayouts/slideLayout1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9.xml"/><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1933575" y="5362500"/>
            <a:ext cx="8338547" cy="430993"/>
          </a:xfrm>
        </p:spPr>
        <p:txBody>
          <a:bodyPr/>
          <a:lstStyle/>
          <a:p>
            <a:r>
              <a:rPr lang="en-US" sz="3733" b="1" dirty="0">
                <a:solidFill>
                  <a:srgbClr val="C00000"/>
                </a:solidFill>
                <a:effectLst>
                  <a:outerShdw blurRad="38100" dist="38100" dir="2700000" algn="tl">
                    <a:srgbClr val="000000">
                      <a:alpha val="43137"/>
                    </a:srgbClr>
                  </a:outerShdw>
                </a:effectLst>
                <a:latin typeface="+mj-lt"/>
              </a:rPr>
              <a:t>Simple Thoracostomy Kit </a:t>
            </a:r>
            <a:endParaRPr lang="en-US" sz="2667" dirty="0">
              <a:effectLst>
                <a:outerShdw blurRad="38100" dist="38100" dir="2700000" algn="tl">
                  <a:srgbClr val="000000">
                    <a:alpha val="43137"/>
                  </a:srgbClr>
                </a:outerShdw>
              </a:effectLst>
              <a:latin typeface="+mj-lt"/>
            </a:endParaRPr>
          </a:p>
        </p:txBody>
      </p:sp>
      <p:sp>
        <p:nvSpPr>
          <p:cNvPr id="3" name="Text Placeholder 2"/>
          <p:cNvSpPr>
            <a:spLocks noGrp="1"/>
          </p:cNvSpPr>
          <p:nvPr>
            <p:ph type="body" sz="quarter" idx="11"/>
          </p:nvPr>
        </p:nvSpPr>
        <p:spPr>
          <a:xfrm>
            <a:off x="4033737" y="5921184"/>
            <a:ext cx="6238385" cy="423689"/>
          </a:xfrm>
        </p:spPr>
        <p:txBody>
          <a:bodyPr/>
          <a:lstStyle/>
          <a:p>
            <a:r>
              <a:rPr lang="en-US" sz="2800" dirty="0">
                <a:effectLst>
                  <a:outerShdw blurRad="38100" dist="38100" dir="2700000" algn="tl">
                    <a:srgbClr val="000000">
                      <a:alpha val="43137"/>
                    </a:srgbClr>
                  </a:outerShdw>
                </a:effectLst>
                <a:latin typeface="+mj-lt"/>
              </a:rPr>
              <a:t>Procedural Training Program </a:t>
            </a:r>
          </a:p>
        </p:txBody>
      </p:sp>
      <p:sp>
        <p:nvSpPr>
          <p:cNvPr id="5" name="TextBox 4"/>
          <p:cNvSpPr txBox="1"/>
          <p:nvPr/>
        </p:nvSpPr>
        <p:spPr>
          <a:xfrm>
            <a:off x="7403908" y="1964266"/>
            <a:ext cx="3032289" cy="1200329"/>
          </a:xfrm>
          <a:prstGeom prst="rect">
            <a:avLst/>
          </a:prstGeom>
          <a:noFill/>
        </p:spPr>
        <p:txBody>
          <a:bodyPr wrap="square" rtlCol="0">
            <a:spAutoFit/>
          </a:bodyPr>
          <a:lstStyle/>
          <a:p>
            <a:pPr algn="r"/>
            <a:r>
              <a:rPr lang="en-US" sz="3600" dirty="0">
                <a:solidFill>
                  <a:prstClr val="white"/>
                </a:solidFill>
              </a:rPr>
              <a:t>Simple Thoracostomy </a:t>
            </a:r>
          </a:p>
        </p:txBody>
      </p:sp>
      <p:sp>
        <p:nvSpPr>
          <p:cNvPr id="6" name="TextBox 5"/>
          <p:cNvSpPr txBox="1"/>
          <p:nvPr/>
        </p:nvSpPr>
        <p:spPr>
          <a:xfrm>
            <a:off x="11289617" y="6591260"/>
            <a:ext cx="853119" cy="235898"/>
          </a:xfrm>
          <a:prstGeom prst="rect">
            <a:avLst/>
          </a:prstGeom>
          <a:noFill/>
        </p:spPr>
        <p:txBody>
          <a:bodyPr wrap="none" rtlCol="0">
            <a:spAutoFit/>
          </a:bodyPr>
          <a:lstStyle/>
          <a:p>
            <a:r>
              <a:rPr lang="en-US" sz="933" dirty="0">
                <a:solidFill>
                  <a:prstClr val="white"/>
                </a:solidFill>
              </a:rPr>
              <a:t>Rev A 060519</a:t>
            </a:r>
          </a:p>
        </p:txBody>
      </p:sp>
    </p:spTree>
    <p:extLst>
      <p:ext uri="{BB962C8B-B14F-4D97-AF65-F5344CB8AC3E}">
        <p14:creationId xmlns:p14="http://schemas.microsoft.com/office/powerpoint/2010/main" val="420322244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8" name="Picture 37">
            <a:extLst>
              <a:ext uri="{FF2B5EF4-FFF2-40B4-BE49-F238E27FC236}">
                <a16:creationId xmlns:a16="http://schemas.microsoft.com/office/drawing/2014/main" id="{AFF069C4-A3D1-47E6-A3B6-B302983643BB}"/>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87941" y="982045"/>
            <a:ext cx="3978072" cy="3363306"/>
          </a:xfrm>
          <a:prstGeom prst="rect">
            <a:avLst/>
          </a:prstGeom>
          <a:ln>
            <a:noFill/>
          </a:ln>
          <a:effectLst>
            <a:outerShdw blurRad="292100" dist="139700" dir="2700000" algn="tl" rotWithShape="0">
              <a:srgbClr val="333333">
                <a:alpha val="65000"/>
              </a:srgbClr>
            </a:outerShdw>
          </a:effectLst>
        </p:spPr>
      </p:pic>
      <p:sp>
        <p:nvSpPr>
          <p:cNvPr id="4" name="TextBox 3"/>
          <p:cNvSpPr txBox="1"/>
          <p:nvPr/>
        </p:nvSpPr>
        <p:spPr>
          <a:xfrm>
            <a:off x="9227162" y="1030174"/>
            <a:ext cx="2019014" cy="913199"/>
          </a:xfrm>
          <a:prstGeom prst="rect">
            <a:avLst/>
          </a:prstGeom>
          <a:solidFill>
            <a:schemeClr val="bg1"/>
          </a:solidFill>
          <a:ln>
            <a:solidFill>
              <a:schemeClr val="tx1"/>
            </a:solidFill>
          </a:ln>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667" b="0" i="0" u="none" strike="noStrike" kern="1200" cap="none" spc="0" normalizeH="0" baseline="0" noProof="0" dirty="0">
                <a:ln>
                  <a:noFill/>
                </a:ln>
                <a:solidFill>
                  <a:prstClr val="black"/>
                </a:solidFill>
                <a:effectLst/>
                <a:uLnTx/>
                <a:uFillTx/>
                <a:latin typeface="Calibri" panose="020F0502020204030204"/>
                <a:ea typeface="+mn-ea"/>
                <a:cs typeface="+mn-cs"/>
              </a:rPr>
              <a:t>Insertion site</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667" b="0" i="0" u="none" strike="noStrike" kern="1200" cap="none" spc="0" normalizeH="0" baseline="0" noProof="0" dirty="0">
                <a:ln>
                  <a:noFill/>
                </a:ln>
                <a:solidFill>
                  <a:prstClr val="black"/>
                </a:solidFill>
                <a:effectLst/>
                <a:uLnTx/>
                <a:uFillTx/>
                <a:latin typeface="Calibri" panose="020F0502020204030204"/>
                <a:ea typeface="+mn-ea"/>
                <a:cs typeface="+mn-cs"/>
              </a:rPr>
              <a:t>identification</a:t>
            </a:r>
          </a:p>
        </p:txBody>
      </p:sp>
      <p:sp>
        <p:nvSpPr>
          <p:cNvPr id="5" name="TextBox 4"/>
          <p:cNvSpPr txBox="1"/>
          <p:nvPr/>
        </p:nvSpPr>
        <p:spPr>
          <a:xfrm>
            <a:off x="674569" y="5907114"/>
            <a:ext cx="10842861" cy="58477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prstClr val="black"/>
                </a:solidFill>
                <a:effectLst/>
                <a:uLnTx/>
                <a:uFillTx/>
                <a:latin typeface="Calibri" panose="020F0502020204030204"/>
                <a:ea typeface="+mn-ea"/>
                <a:cs typeface="+mn-cs"/>
              </a:rPr>
              <a:t>identify 4</a:t>
            </a:r>
            <a:r>
              <a:rPr kumimoji="0" lang="en-US" sz="3200" b="0" i="0" u="none" strike="noStrike" kern="1200" cap="none" spc="0" normalizeH="0" baseline="30000" noProof="0" dirty="0">
                <a:ln>
                  <a:noFill/>
                </a:ln>
                <a:solidFill>
                  <a:prstClr val="black"/>
                </a:solidFill>
                <a:effectLst/>
                <a:uLnTx/>
                <a:uFillTx/>
                <a:latin typeface="Calibri" panose="020F0502020204030204"/>
                <a:ea typeface="+mn-ea"/>
                <a:cs typeface="+mn-cs"/>
              </a:rPr>
              <a:t>th</a:t>
            </a:r>
            <a:r>
              <a:rPr kumimoji="0" lang="en-US" sz="3200" b="0" i="0" u="none" strike="noStrike" kern="1200" cap="none" spc="0" normalizeH="0" baseline="0" noProof="0" dirty="0">
                <a:ln>
                  <a:noFill/>
                </a:ln>
                <a:solidFill>
                  <a:prstClr val="black"/>
                </a:solidFill>
                <a:effectLst/>
                <a:uLnTx/>
                <a:uFillTx/>
                <a:latin typeface="Calibri" panose="020F0502020204030204"/>
                <a:ea typeface="+mn-ea"/>
                <a:cs typeface="+mn-cs"/>
              </a:rPr>
              <a:t> or 5</a:t>
            </a:r>
            <a:r>
              <a:rPr kumimoji="0" lang="en-US" sz="3200" b="0" i="0" u="none" strike="noStrike" kern="1200" cap="none" spc="0" normalizeH="0" baseline="30000" noProof="0" dirty="0">
                <a:ln>
                  <a:noFill/>
                </a:ln>
                <a:solidFill>
                  <a:prstClr val="black"/>
                </a:solidFill>
                <a:effectLst/>
                <a:uLnTx/>
                <a:uFillTx/>
                <a:latin typeface="Calibri" panose="020F0502020204030204"/>
                <a:ea typeface="+mn-ea"/>
                <a:cs typeface="+mn-cs"/>
              </a:rPr>
              <a:t>th</a:t>
            </a:r>
            <a:r>
              <a:rPr kumimoji="0" lang="en-US" sz="3200" b="0" i="0" u="none" strike="noStrike" kern="1200" cap="none" spc="0" normalizeH="0" baseline="0" noProof="0" dirty="0">
                <a:ln>
                  <a:noFill/>
                </a:ln>
                <a:solidFill>
                  <a:prstClr val="black"/>
                </a:solidFill>
                <a:effectLst/>
                <a:uLnTx/>
                <a:uFillTx/>
                <a:latin typeface="Calibri" panose="020F0502020204030204"/>
                <a:ea typeface="+mn-ea"/>
                <a:cs typeface="+mn-cs"/>
              </a:rPr>
              <a:t> intercostal space </a:t>
            </a:r>
          </a:p>
        </p:txBody>
      </p:sp>
      <p:pic>
        <p:nvPicPr>
          <p:cNvPr id="6" name="Picture 2" descr="C:\Users\Scotty.bolleter\Desktop\Pics 091917\IMG_E1033.JPG"/>
          <p:cNvPicPr>
            <a:picLocks noChangeAspect="1" noChangeArrowheads="1"/>
          </p:cNvPicPr>
          <p:nvPr/>
        </p:nvPicPr>
        <p:blipFill rotWithShape="1">
          <a:blip r:embed="rId4" cstate="email">
            <a:extLst>
              <a:ext uri="{28A0092B-C50C-407E-A947-70E740481C1C}">
                <a14:useLocalDpi xmlns:a14="http://schemas.microsoft.com/office/drawing/2010/main"/>
              </a:ext>
            </a:extLst>
          </a:blip>
          <a:srcRect/>
          <a:stretch/>
        </p:blipFill>
        <p:spPr bwMode="auto">
          <a:xfrm>
            <a:off x="4777793" y="982045"/>
            <a:ext cx="4181504" cy="4857593"/>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cxnSp>
        <p:nvCxnSpPr>
          <p:cNvPr id="7" name="Straight Connector 6"/>
          <p:cNvCxnSpPr/>
          <p:nvPr/>
        </p:nvCxnSpPr>
        <p:spPr>
          <a:xfrm flipH="1">
            <a:off x="5618751" y="3844526"/>
            <a:ext cx="332323" cy="81684"/>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flipH="1">
            <a:off x="5624184" y="4712264"/>
            <a:ext cx="992003" cy="222763"/>
          </a:xfrm>
          <a:prstGeom prst="line">
            <a:avLst/>
          </a:prstGeom>
          <a:ln w="317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flipH="1">
            <a:off x="5616606" y="4179688"/>
            <a:ext cx="1223381" cy="266769"/>
          </a:xfrm>
          <a:prstGeom prst="line">
            <a:avLst/>
          </a:prstGeom>
          <a:ln w="28575">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H="1">
            <a:off x="5945283" y="3466849"/>
            <a:ext cx="1483959" cy="379375"/>
          </a:xfrm>
          <a:prstGeom prst="line">
            <a:avLst/>
          </a:prstGeom>
          <a:ln w="28575">
            <a:solidFill>
              <a:srgbClr val="C00000"/>
            </a:solidFill>
            <a:prstDash val="sysDash"/>
          </a:ln>
        </p:spPr>
        <p:style>
          <a:lnRef idx="1">
            <a:schemeClr val="accent1"/>
          </a:lnRef>
          <a:fillRef idx="0">
            <a:schemeClr val="accent1"/>
          </a:fillRef>
          <a:effectRef idx="0">
            <a:schemeClr val="accent1"/>
          </a:effectRef>
          <a:fontRef idx="minor">
            <a:schemeClr val="tx1"/>
          </a:fontRef>
        </p:style>
      </p:cxnSp>
      <p:sp>
        <p:nvSpPr>
          <p:cNvPr id="2" name="TextBox 1"/>
          <p:cNvSpPr txBox="1"/>
          <p:nvPr/>
        </p:nvSpPr>
        <p:spPr>
          <a:xfrm rot="20812411">
            <a:off x="8772110" y="2505713"/>
            <a:ext cx="2240100" cy="46166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white">
                    <a:lumMod val="50000"/>
                  </a:prstClr>
                </a:solidFill>
                <a:effectLst/>
                <a:uLnTx/>
                <a:uFillTx/>
                <a:latin typeface="Calibri" panose="020F0502020204030204"/>
                <a:ea typeface="+mn-ea"/>
                <a:cs typeface="+mn-cs"/>
              </a:rPr>
              <a:t>anterior-axillary </a:t>
            </a:r>
          </a:p>
        </p:txBody>
      </p:sp>
      <p:cxnSp>
        <p:nvCxnSpPr>
          <p:cNvPr id="13" name="Straight Connector 12"/>
          <p:cNvCxnSpPr/>
          <p:nvPr/>
        </p:nvCxnSpPr>
        <p:spPr>
          <a:xfrm flipV="1">
            <a:off x="3647220" y="2694527"/>
            <a:ext cx="7388608" cy="1775827"/>
          </a:xfrm>
          <a:prstGeom prst="line">
            <a:avLst/>
          </a:prstGeom>
          <a:ln>
            <a:solidFill>
              <a:schemeClr val="bg1">
                <a:lumMod val="6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V="1">
            <a:off x="3685297" y="3131564"/>
            <a:ext cx="7350531" cy="1808528"/>
          </a:xfrm>
          <a:prstGeom prst="line">
            <a:avLst/>
          </a:prstGeom>
          <a:ln>
            <a:solidFill>
              <a:schemeClr val="bg1">
                <a:lumMod val="6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V="1">
            <a:off x="6616185" y="3656535"/>
            <a:ext cx="4419644" cy="1067724"/>
          </a:xfrm>
          <a:prstGeom prst="line">
            <a:avLst/>
          </a:prstGeom>
          <a:ln>
            <a:solidFill>
              <a:schemeClr val="bg1">
                <a:lumMod val="6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21" name="TextBox 20"/>
          <p:cNvSpPr txBox="1"/>
          <p:nvPr/>
        </p:nvSpPr>
        <p:spPr>
          <a:xfrm rot="20778719">
            <a:off x="9316452" y="2900732"/>
            <a:ext cx="1710918" cy="46166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white">
                    <a:lumMod val="50000"/>
                  </a:prstClr>
                </a:solidFill>
                <a:effectLst/>
                <a:uLnTx/>
                <a:uFillTx/>
                <a:latin typeface="Calibri" panose="020F0502020204030204"/>
                <a:ea typeface="+mn-ea"/>
                <a:cs typeface="+mn-cs"/>
              </a:rPr>
              <a:t>mid-axillary</a:t>
            </a: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 </a:t>
            </a:r>
          </a:p>
        </p:txBody>
      </p:sp>
      <p:sp>
        <p:nvSpPr>
          <p:cNvPr id="22" name="TextBox 21"/>
          <p:cNvSpPr txBox="1"/>
          <p:nvPr/>
        </p:nvSpPr>
        <p:spPr>
          <a:xfrm rot="20778719">
            <a:off x="8739521" y="3503633"/>
            <a:ext cx="2374176" cy="46166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white">
                    <a:lumMod val="50000"/>
                  </a:prstClr>
                </a:solidFill>
                <a:effectLst/>
                <a:uLnTx/>
                <a:uFillTx/>
                <a:latin typeface="Calibri" panose="020F0502020204030204"/>
                <a:ea typeface="+mn-ea"/>
                <a:cs typeface="+mn-cs"/>
              </a:rPr>
              <a:t>posterior-axillary </a:t>
            </a:r>
          </a:p>
        </p:txBody>
      </p:sp>
      <p:sp>
        <p:nvSpPr>
          <p:cNvPr id="12" name="Rectangle 11"/>
          <p:cNvSpPr/>
          <p:nvPr/>
        </p:nvSpPr>
        <p:spPr>
          <a:xfrm>
            <a:off x="208669" y="6314640"/>
            <a:ext cx="11823031" cy="461665"/>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white">
                    <a:lumMod val="50000"/>
                  </a:prstClr>
                </a:solidFill>
                <a:effectLst/>
                <a:uLnTx/>
                <a:uFillTx/>
                <a:latin typeface="Calibri" panose="020F0502020204030204"/>
                <a:ea typeface="+mn-ea"/>
                <a:cs typeface="+mn-cs"/>
              </a:rPr>
              <a:t>anterior axillary line </a:t>
            </a:r>
            <a:r>
              <a:rPr kumimoji="0" lang="en-US" sz="2133" b="0" i="1" strike="noStrike" kern="1200" cap="none" spc="0" normalizeH="0" baseline="0" noProof="0" dirty="0">
                <a:ln>
                  <a:noFill/>
                </a:ln>
                <a:solidFill>
                  <a:prstClr val="white">
                    <a:lumMod val="50000"/>
                  </a:prstClr>
                </a:solidFill>
                <a:effectLst/>
                <a:uLnTx/>
                <a:uFillTx/>
                <a:latin typeface="Calibri" panose="020F0502020204030204"/>
                <a:ea typeface="+mn-ea"/>
                <a:cs typeface="+mn-cs"/>
              </a:rPr>
              <a:t>(or between anterior and mid axillary lines)</a:t>
            </a:r>
            <a:endParaRPr kumimoji="0" lang="en-US" sz="2667" b="0" i="1" strike="noStrike" kern="1200" cap="none" spc="0" normalizeH="0" baseline="0" noProof="0" dirty="0">
              <a:ln>
                <a:noFill/>
              </a:ln>
              <a:solidFill>
                <a:prstClr val="white">
                  <a:lumMod val="50000"/>
                </a:prstClr>
              </a:solidFill>
              <a:effectLst/>
              <a:uLnTx/>
              <a:uFillTx/>
              <a:latin typeface="Calibri" panose="020F0502020204030204"/>
              <a:ea typeface="+mn-ea"/>
              <a:cs typeface="+mn-cs"/>
            </a:endParaRPr>
          </a:p>
        </p:txBody>
      </p:sp>
      <p:cxnSp>
        <p:nvCxnSpPr>
          <p:cNvPr id="18" name="Straight Connector 17"/>
          <p:cNvCxnSpPr/>
          <p:nvPr/>
        </p:nvCxnSpPr>
        <p:spPr>
          <a:xfrm flipH="1">
            <a:off x="5625236" y="4271756"/>
            <a:ext cx="1196600" cy="278107"/>
          </a:xfrm>
          <a:prstGeom prst="line">
            <a:avLst/>
          </a:prstGeom>
          <a:ln w="317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flipH="1">
            <a:off x="5624184" y="3926461"/>
            <a:ext cx="332323" cy="81684"/>
          </a:xfrm>
          <a:prstGeom prst="line">
            <a:avLst/>
          </a:prstGeom>
          <a:ln w="28575">
            <a:solidFill>
              <a:srgbClr val="009900"/>
            </a:solidFil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flipH="1">
            <a:off x="5956931" y="3543405"/>
            <a:ext cx="1483959" cy="379375"/>
          </a:xfrm>
          <a:prstGeom prst="line">
            <a:avLst/>
          </a:prstGeom>
          <a:ln w="28575">
            <a:solidFill>
              <a:srgbClr val="009900"/>
            </a:solidFill>
            <a:prstDash val="sysDash"/>
          </a:ln>
        </p:spPr>
        <p:style>
          <a:lnRef idx="1">
            <a:schemeClr val="accent1"/>
          </a:lnRef>
          <a:fillRef idx="0">
            <a:schemeClr val="accent1"/>
          </a:fillRef>
          <a:effectRef idx="0">
            <a:schemeClr val="accent1"/>
          </a:effectRef>
          <a:fontRef idx="minor">
            <a:schemeClr val="tx1"/>
          </a:fontRef>
        </p:style>
      </p:cxnSp>
      <p:sp>
        <p:nvSpPr>
          <p:cNvPr id="24" name="TextBox 23"/>
          <p:cNvSpPr txBox="1"/>
          <p:nvPr/>
        </p:nvSpPr>
        <p:spPr>
          <a:xfrm rot="20778719">
            <a:off x="3559805" y="4294128"/>
            <a:ext cx="1421992" cy="46166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white">
                    <a:lumMod val="50000"/>
                  </a:prstClr>
                </a:solidFill>
                <a:effectLst/>
                <a:uLnTx/>
                <a:uFillTx/>
                <a:latin typeface="Calibri" panose="020F0502020204030204"/>
                <a:ea typeface="+mn-ea"/>
                <a:cs typeface="+mn-cs"/>
              </a:rPr>
              <a:t>safe zone</a:t>
            </a: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 </a:t>
            </a:r>
          </a:p>
        </p:txBody>
      </p:sp>
      <p:cxnSp>
        <p:nvCxnSpPr>
          <p:cNvPr id="27" name="Straight Connector 26"/>
          <p:cNvCxnSpPr/>
          <p:nvPr/>
        </p:nvCxnSpPr>
        <p:spPr>
          <a:xfrm flipH="1">
            <a:off x="6565790" y="4139648"/>
            <a:ext cx="390881" cy="91544"/>
          </a:xfrm>
          <a:prstGeom prst="line">
            <a:avLst/>
          </a:prstGeom>
          <a:ln w="317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p:nvCxnSpPr>
        <p:spPr>
          <a:xfrm flipH="1">
            <a:off x="5624184" y="4359816"/>
            <a:ext cx="368440" cy="86640"/>
          </a:xfrm>
          <a:prstGeom prst="line">
            <a:avLst/>
          </a:prstGeom>
          <a:ln w="317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flipH="1">
            <a:off x="5612894" y="3922779"/>
            <a:ext cx="343613" cy="87621"/>
          </a:xfrm>
          <a:prstGeom prst="line">
            <a:avLst/>
          </a:prstGeom>
          <a:ln w="3175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a:cxnSpLocks/>
          </p:cNvCxnSpPr>
          <p:nvPr/>
        </p:nvCxnSpPr>
        <p:spPr>
          <a:xfrm flipH="1">
            <a:off x="6565790" y="3551817"/>
            <a:ext cx="863453" cy="217849"/>
          </a:xfrm>
          <a:prstGeom prst="line">
            <a:avLst/>
          </a:prstGeom>
          <a:ln w="31750">
            <a:solidFill>
              <a:srgbClr val="C00000"/>
            </a:solidFill>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9208247" y="4293872"/>
            <a:ext cx="2172903" cy="1241622"/>
          </a:xfrm>
          <a:prstGeom prst="rect">
            <a:avLst/>
          </a:prstGeom>
          <a:solidFill>
            <a:srgbClr val="FFFF00"/>
          </a:solidFill>
          <a:ln>
            <a:solidFill>
              <a:schemeClr val="tx1"/>
            </a:solidFill>
          </a:ln>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67" b="0" i="0" u="none" strike="noStrike" kern="1200" cap="none" spc="0" normalizeH="0" baseline="0" noProof="0" dirty="0">
                <a:ln>
                  <a:noFill/>
                </a:ln>
                <a:solidFill>
                  <a:prstClr val="black"/>
                </a:solidFill>
                <a:effectLst/>
                <a:uLnTx/>
                <a:uFillTx/>
                <a:latin typeface="Calibri" panose="020F0502020204030204"/>
                <a:ea typeface="+mn-ea"/>
                <a:cs typeface="+mn-cs"/>
              </a:rPr>
              <a:t>mark &amp; cleans site</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67" b="0" i="0" u="none" strike="noStrike" kern="1200" cap="none" spc="0" normalizeH="0" baseline="0" noProof="0" dirty="0">
                <a:ln>
                  <a:noFill/>
                </a:ln>
                <a:solidFill>
                  <a:prstClr val="white">
                    <a:lumMod val="50000"/>
                  </a:prstClr>
                </a:solidFill>
                <a:effectLst/>
                <a:uLnTx/>
                <a:uFillTx/>
                <a:latin typeface="Calibri" panose="020F0502020204030204"/>
                <a:ea typeface="+mn-ea"/>
                <a:cs typeface="+mn-cs"/>
              </a:rPr>
              <a:t>over 4</a:t>
            </a:r>
            <a:r>
              <a:rPr kumimoji="0" lang="en-US" sz="1867" b="0" i="0" u="none" strike="noStrike" kern="1200" cap="none" spc="0" normalizeH="0" baseline="30000" noProof="0" dirty="0">
                <a:ln>
                  <a:noFill/>
                </a:ln>
                <a:solidFill>
                  <a:prstClr val="white">
                    <a:lumMod val="50000"/>
                  </a:prstClr>
                </a:solidFill>
                <a:effectLst/>
                <a:uLnTx/>
                <a:uFillTx/>
                <a:latin typeface="Calibri" panose="020F0502020204030204"/>
                <a:ea typeface="+mn-ea"/>
                <a:cs typeface="+mn-cs"/>
              </a:rPr>
              <a:t>th</a:t>
            </a:r>
            <a:r>
              <a:rPr kumimoji="0" lang="en-US" sz="1867" b="0" i="0" u="none" strike="noStrike" kern="1200" cap="none" spc="0" normalizeH="0" baseline="0" noProof="0" dirty="0">
                <a:ln>
                  <a:noFill/>
                </a:ln>
                <a:solidFill>
                  <a:prstClr val="white">
                    <a:lumMod val="50000"/>
                  </a:prstClr>
                </a:solidFill>
                <a:effectLst/>
                <a:uLnTx/>
                <a:uFillTx/>
                <a:latin typeface="Calibri" panose="020F0502020204030204"/>
                <a:ea typeface="+mn-ea"/>
                <a:cs typeface="+mn-cs"/>
              </a:rPr>
              <a:t> &amp; 5</a:t>
            </a:r>
            <a:r>
              <a:rPr kumimoji="0" lang="en-US" sz="1867" b="0" i="0" u="none" strike="noStrike" kern="1200" cap="none" spc="0" normalizeH="0" baseline="30000" noProof="0" dirty="0">
                <a:ln>
                  <a:noFill/>
                </a:ln>
                <a:solidFill>
                  <a:prstClr val="white">
                    <a:lumMod val="50000"/>
                  </a:prstClr>
                </a:solidFill>
                <a:effectLst/>
                <a:uLnTx/>
                <a:uFillTx/>
                <a:latin typeface="Calibri" panose="020F0502020204030204"/>
                <a:ea typeface="+mn-ea"/>
                <a:cs typeface="+mn-cs"/>
              </a:rPr>
              <a:t>th</a:t>
            </a:r>
            <a:r>
              <a:rPr kumimoji="0" lang="en-US" sz="1867" b="0" i="0" u="none" strike="noStrike" kern="1200" cap="none" spc="0" normalizeH="0" baseline="0" noProof="0" dirty="0">
                <a:ln>
                  <a:noFill/>
                </a:ln>
                <a:solidFill>
                  <a:prstClr val="white">
                    <a:lumMod val="50000"/>
                  </a:prstClr>
                </a:solidFill>
                <a:effectLst/>
                <a:uLnTx/>
                <a:uFillTx/>
                <a:latin typeface="Calibri" panose="020F0502020204030204"/>
                <a:ea typeface="+mn-ea"/>
                <a:cs typeface="+mn-cs"/>
              </a:rPr>
              <a:t>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67" b="0" i="0" u="none" strike="noStrike" kern="1200" cap="none" spc="0" normalizeH="0" baseline="0" noProof="0" dirty="0">
                <a:ln>
                  <a:noFill/>
                </a:ln>
                <a:solidFill>
                  <a:prstClr val="white">
                    <a:lumMod val="50000"/>
                  </a:prstClr>
                </a:solidFill>
                <a:effectLst/>
                <a:uLnTx/>
                <a:uFillTx/>
                <a:latin typeface="Calibri" panose="020F0502020204030204"/>
                <a:ea typeface="+mn-ea"/>
                <a:cs typeface="+mn-cs"/>
              </a:rPr>
              <a:t>intercostal spaces</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67" b="0" i="0" u="none" strike="noStrike" kern="1200" cap="none" spc="0" normalizeH="0" baseline="0" noProof="0" dirty="0">
                <a:ln>
                  <a:noFill/>
                </a:ln>
                <a:solidFill>
                  <a:prstClr val="white">
                    <a:lumMod val="50000"/>
                  </a:prstClr>
                </a:solidFill>
                <a:effectLst/>
                <a:uLnTx/>
                <a:uFillTx/>
                <a:latin typeface="Calibri" panose="020F0502020204030204"/>
                <a:ea typeface="+mn-ea"/>
                <a:cs typeface="+mn-cs"/>
              </a:rPr>
              <a:t>anterior axillary  line</a:t>
            </a:r>
          </a:p>
        </p:txBody>
      </p:sp>
      <p:sp>
        <p:nvSpPr>
          <p:cNvPr id="35" name="TextBox 34"/>
          <p:cNvSpPr txBox="1"/>
          <p:nvPr/>
        </p:nvSpPr>
        <p:spPr>
          <a:xfrm>
            <a:off x="1624019" y="4524960"/>
            <a:ext cx="1705916" cy="461665"/>
          </a:xfrm>
          <a:prstGeom prst="rect">
            <a:avLst/>
          </a:prstGeom>
          <a:noFill/>
        </p:spPr>
        <p:txBody>
          <a:bodyPr wrap="none" rtlCol="0">
            <a:spAutoFit/>
          </a:bodyPr>
          <a:lstStyle/>
          <a:p>
            <a:pPr>
              <a:defRPr/>
            </a:pP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4</a:t>
            </a:r>
            <a:r>
              <a:rPr kumimoji="0" lang="en-US" sz="2400" b="0" i="0" u="none" strike="noStrike" kern="1200" cap="none" spc="0" normalizeH="0" baseline="30000" noProof="0" dirty="0">
                <a:ln>
                  <a:noFill/>
                </a:ln>
                <a:solidFill>
                  <a:prstClr val="black"/>
                </a:solidFill>
                <a:effectLst/>
                <a:uLnTx/>
                <a:uFillTx/>
                <a:latin typeface="Calibri" panose="020F0502020204030204"/>
                <a:ea typeface="+mn-ea"/>
                <a:cs typeface="+mn-cs"/>
              </a:rPr>
              <a:t>th</a:t>
            </a: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 or </a:t>
            </a:r>
            <a:r>
              <a:rPr lang="en-US" sz="2400" dirty="0">
                <a:solidFill>
                  <a:prstClr val="black"/>
                </a:solidFill>
              </a:rPr>
              <a:t>5</a:t>
            </a:r>
            <a:r>
              <a:rPr lang="en-US" sz="2400" baseline="30000" dirty="0">
                <a:solidFill>
                  <a:prstClr val="black"/>
                </a:solidFill>
              </a:rPr>
              <a:t>th</a:t>
            </a:r>
            <a:r>
              <a:rPr lang="en-US" sz="2400" dirty="0">
                <a:solidFill>
                  <a:prstClr val="black"/>
                </a:solidFill>
              </a:rPr>
              <a:t> ICS</a:t>
            </a:r>
          </a:p>
        </p:txBody>
      </p:sp>
      <p:pic>
        <p:nvPicPr>
          <p:cNvPr id="37" name="Picture 2" descr="Image result for north american rescue"/>
          <p:cNvPicPr>
            <a:picLocks noChangeAspect="1" noChangeArrowheads="1"/>
          </p:cNvPicPr>
          <p:nvPr/>
        </p:nvPicPr>
        <p:blipFill rotWithShape="1">
          <a:blip r:embed="rId5" cstate="email">
            <a:extLst>
              <a:ext uri="{28A0092B-C50C-407E-A947-70E740481C1C}">
                <a14:useLocalDpi xmlns:a14="http://schemas.microsoft.com/office/drawing/2010/main"/>
              </a:ext>
            </a:extLst>
          </a:blip>
          <a:srcRect/>
          <a:stretch/>
        </p:blipFill>
        <p:spPr bwMode="auto">
          <a:xfrm>
            <a:off x="10282310" y="5729032"/>
            <a:ext cx="945957" cy="907608"/>
          </a:xfrm>
          <a:prstGeom prst="rect">
            <a:avLst/>
          </a:prstGeom>
          <a:noFill/>
          <a:extLst>
            <a:ext uri="{909E8E84-426E-40DD-AFC4-6F175D3DCCD1}">
              <a14:hiddenFill xmlns:a14="http://schemas.microsoft.com/office/drawing/2010/main">
                <a:solidFill>
                  <a:srgbClr val="FFFFFF"/>
                </a:solidFill>
              </a14:hiddenFill>
            </a:ext>
          </a:extLst>
        </p:spPr>
      </p:pic>
      <p:sp>
        <p:nvSpPr>
          <p:cNvPr id="32" name="Rectangle 31"/>
          <p:cNvSpPr/>
          <p:nvPr/>
        </p:nvSpPr>
        <p:spPr>
          <a:xfrm>
            <a:off x="478971" y="224987"/>
            <a:ext cx="3864429" cy="461665"/>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chemeClr val="bg1">
                    <a:lumMod val="50000"/>
                  </a:schemeClr>
                </a:solidFill>
                <a:effectLst/>
                <a:uLnTx/>
                <a:uFillTx/>
                <a:latin typeface="Calibri" panose="020F0502020204030204"/>
                <a:ea typeface="+mn-ea"/>
                <a:cs typeface="+mn-cs"/>
              </a:rPr>
              <a:t>Objective 3: Landmarks </a:t>
            </a:r>
          </a:p>
        </p:txBody>
      </p:sp>
    </p:spTree>
    <p:extLst>
      <p:ext uri="{BB962C8B-B14F-4D97-AF65-F5344CB8AC3E}">
        <p14:creationId xmlns:p14="http://schemas.microsoft.com/office/powerpoint/2010/main" val="403928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fade">
                                      <p:cBhvr>
                                        <p:cTn id="7"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Lst>
  </p:timing>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33DB6D71-5E9D-4A50-84C7-0A32E9EC608F}"/>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73156" y="1643857"/>
            <a:ext cx="4212973" cy="3561907"/>
          </a:xfrm>
          <a:prstGeom prst="rect">
            <a:avLst/>
          </a:prstGeom>
          <a:ln>
            <a:noFill/>
          </a:ln>
          <a:effectLst>
            <a:outerShdw blurRad="292100" dist="139700" dir="2700000" algn="tl" rotWithShape="0">
              <a:srgbClr val="333333">
                <a:alpha val="65000"/>
              </a:srgbClr>
            </a:outerShdw>
          </a:effectLst>
        </p:spPr>
      </p:pic>
      <p:sp>
        <p:nvSpPr>
          <p:cNvPr id="7" name="Rectangle 6">
            <a:extLst>
              <a:ext uri="{FF2B5EF4-FFF2-40B4-BE49-F238E27FC236}">
                <a16:creationId xmlns:a16="http://schemas.microsoft.com/office/drawing/2014/main" id="{8A1093FF-AD44-4C76-824C-DCDBF0D642DC}"/>
              </a:ext>
            </a:extLst>
          </p:cNvPr>
          <p:cNvSpPr/>
          <p:nvPr/>
        </p:nvSpPr>
        <p:spPr>
          <a:xfrm>
            <a:off x="478971" y="224987"/>
            <a:ext cx="6506620" cy="461665"/>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white">
                    <a:lumMod val="50000"/>
                  </a:prstClr>
                </a:solidFill>
                <a:effectLst/>
                <a:uLnTx/>
                <a:uFillTx/>
                <a:latin typeface="Calibri" panose="020F0502020204030204"/>
                <a:ea typeface="+mn-ea"/>
                <a:cs typeface="+mn-cs"/>
              </a:rPr>
              <a:t>Objective 4: Steps needed to perform and confirm </a:t>
            </a:r>
          </a:p>
        </p:txBody>
      </p:sp>
      <p:pic>
        <p:nvPicPr>
          <p:cNvPr id="3" name="Picture 2" descr="A picture containing indoor, man, monitor, wall&#10;&#10;Description automatically generated">
            <a:extLst>
              <a:ext uri="{FF2B5EF4-FFF2-40B4-BE49-F238E27FC236}">
                <a16:creationId xmlns:a16="http://schemas.microsoft.com/office/drawing/2014/main" id="{4C24BBE7-46D3-48DC-952B-3BBCAFE0AA8C}"/>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5299123" y="686653"/>
            <a:ext cx="3846009" cy="2999232"/>
          </a:xfrm>
          <a:prstGeom prst="rect">
            <a:avLst/>
          </a:prstGeom>
          <a:ln>
            <a:noFill/>
          </a:ln>
          <a:effectLst>
            <a:outerShdw blurRad="292100" dist="139700" dir="2700000" algn="tl" rotWithShape="0">
              <a:srgbClr val="333333">
                <a:alpha val="65000"/>
              </a:srgbClr>
            </a:outerShdw>
          </a:effectLst>
        </p:spPr>
      </p:pic>
      <p:pic>
        <p:nvPicPr>
          <p:cNvPr id="9" name="Picture 8" descr="A close up of a person&#10;&#10;Description automatically generated">
            <a:extLst>
              <a:ext uri="{FF2B5EF4-FFF2-40B4-BE49-F238E27FC236}">
                <a16:creationId xmlns:a16="http://schemas.microsoft.com/office/drawing/2014/main" id="{8C976280-385A-4B9C-B53C-AED8275099C4}"/>
              </a:ext>
            </a:extLst>
          </p:cNvPr>
          <p:cNvPicPr>
            <a:picLocks noChangeAspect="1"/>
          </p:cNvPicPr>
          <p:nvPr/>
        </p:nvPicPr>
        <p:blipFill rotWithShape="1">
          <a:blip r:embed="rId5" cstate="email">
            <a:extLst>
              <a:ext uri="{28A0092B-C50C-407E-A947-70E740481C1C}">
                <a14:useLocalDpi xmlns:a14="http://schemas.microsoft.com/office/drawing/2010/main"/>
              </a:ext>
            </a:extLst>
          </a:blip>
          <a:srcRect/>
          <a:stretch/>
        </p:blipFill>
        <p:spPr>
          <a:xfrm>
            <a:off x="5299123" y="3825691"/>
            <a:ext cx="3846009" cy="2807321"/>
          </a:xfrm>
          <a:prstGeom prst="rect">
            <a:avLst/>
          </a:prstGeom>
          <a:ln>
            <a:noFill/>
          </a:ln>
          <a:effectLst>
            <a:outerShdw blurRad="292100" dist="139700" dir="2700000" algn="tl" rotWithShape="0">
              <a:srgbClr val="333333">
                <a:alpha val="65000"/>
              </a:srgbClr>
            </a:outerShdw>
          </a:effectLst>
        </p:spPr>
      </p:pic>
      <p:sp>
        <p:nvSpPr>
          <p:cNvPr id="10" name="TextBox 9">
            <a:extLst>
              <a:ext uri="{FF2B5EF4-FFF2-40B4-BE49-F238E27FC236}">
                <a16:creationId xmlns:a16="http://schemas.microsoft.com/office/drawing/2014/main" id="{DACF2321-A15E-47CE-82C8-0B89F2D3DB93}"/>
              </a:ext>
            </a:extLst>
          </p:cNvPr>
          <p:cNvSpPr txBox="1"/>
          <p:nvPr/>
        </p:nvSpPr>
        <p:spPr>
          <a:xfrm>
            <a:off x="2156266" y="5522050"/>
            <a:ext cx="1231234" cy="369332"/>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Left Lateral</a:t>
            </a:r>
          </a:p>
        </p:txBody>
      </p:sp>
      <p:sp>
        <p:nvSpPr>
          <p:cNvPr id="11" name="TextBox 10">
            <a:extLst>
              <a:ext uri="{FF2B5EF4-FFF2-40B4-BE49-F238E27FC236}">
                <a16:creationId xmlns:a16="http://schemas.microsoft.com/office/drawing/2014/main" id="{32421356-90AB-4F55-85E8-D4A68EA4CEBE}"/>
              </a:ext>
            </a:extLst>
          </p:cNvPr>
          <p:cNvSpPr txBox="1"/>
          <p:nvPr/>
        </p:nvSpPr>
        <p:spPr>
          <a:xfrm>
            <a:off x="9423738" y="1816937"/>
            <a:ext cx="1936942" cy="400110"/>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rPr>
              <a:t>Male Left Lateral</a:t>
            </a:r>
          </a:p>
        </p:txBody>
      </p:sp>
      <p:sp>
        <p:nvSpPr>
          <p:cNvPr id="12" name="TextBox 11">
            <a:extLst>
              <a:ext uri="{FF2B5EF4-FFF2-40B4-BE49-F238E27FC236}">
                <a16:creationId xmlns:a16="http://schemas.microsoft.com/office/drawing/2014/main" id="{1F9BBC45-A8CC-48EF-8B81-8819FBFE012F}"/>
              </a:ext>
            </a:extLst>
          </p:cNvPr>
          <p:cNvSpPr txBox="1"/>
          <p:nvPr/>
        </p:nvSpPr>
        <p:spPr>
          <a:xfrm>
            <a:off x="9411909" y="5021098"/>
            <a:ext cx="2165593" cy="400110"/>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rPr>
              <a:t>Female Left Lateral</a:t>
            </a:r>
          </a:p>
        </p:txBody>
      </p:sp>
      <p:cxnSp>
        <p:nvCxnSpPr>
          <p:cNvPr id="13" name="Straight Connector 12">
            <a:extLst>
              <a:ext uri="{FF2B5EF4-FFF2-40B4-BE49-F238E27FC236}">
                <a16:creationId xmlns:a16="http://schemas.microsoft.com/office/drawing/2014/main" id="{F31E586B-9F98-4E1D-AF2F-E9474D578874}"/>
              </a:ext>
            </a:extLst>
          </p:cNvPr>
          <p:cNvCxnSpPr/>
          <p:nvPr/>
        </p:nvCxnSpPr>
        <p:spPr>
          <a:xfrm flipH="1">
            <a:off x="5974814" y="1861005"/>
            <a:ext cx="2541224" cy="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15C228B7-9013-4352-9D16-39E304F1A05B}"/>
              </a:ext>
            </a:extLst>
          </p:cNvPr>
          <p:cNvCxnSpPr/>
          <p:nvPr/>
        </p:nvCxnSpPr>
        <p:spPr>
          <a:xfrm flipH="1">
            <a:off x="5974814" y="2398995"/>
            <a:ext cx="2541224" cy="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541212E0-B191-47CB-B5E4-F889024FCFD9}"/>
              </a:ext>
            </a:extLst>
          </p:cNvPr>
          <p:cNvCxnSpPr/>
          <p:nvPr/>
        </p:nvCxnSpPr>
        <p:spPr>
          <a:xfrm flipH="1">
            <a:off x="5974814" y="2872721"/>
            <a:ext cx="2541224" cy="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7666CE1D-F32A-4800-9088-4BCB5F063473}"/>
              </a:ext>
            </a:extLst>
          </p:cNvPr>
          <p:cNvCxnSpPr/>
          <p:nvPr/>
        </p:nvCxnSpPr>
        <p:spPr>
          <a:xfrm flipH="1">
            <a:off x="5832492" y="5168726"/>
            <a:ext cx="2541224" cy="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37C62978-9654-4618-9B79-7D44C263A547}"/>
              </a:ext>
            </a:extLst>
          </p:cNvPr>
          <p:cNvCxnSpPr/>
          <p:nvPr/>
        </p:nvCxnSpPr>
        <p:spPr>
          <a:xfrm flipH="1">
            <a:off x="5832492" y="5706716"/>
            <a:ext cx="2541224" cy="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4848DA75-FDAC-471F-AB3C-AA16E817649E}"/>
              </a:ext>
            </a:extLst>
          </p:cNvPr>
          <p:cNvCxnSpPr/>
          <p:nvPr/>
        </p:nvCxnSpPr>
        <p:spPr>
          <a:xfrm flipH="1">
            <a:off x="5832492" y="6180442"/>
            <a:ext cx="2541224"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BDC98C76-ED21-42F4-848C-5B01D1C9A369}"/>
              </a:ext>
            </a:extLst>
          </p:cNvPr>
          <p:cNvSpPr txBox="1"/>
          <p:nvPr/>
        </p:nvSpPr>
        <p:spPr>
          <a:xfrm>
            <a:off x="950615" y="5828494"/>
            <a:ext cx="3642536" cy="584775"/>
          </a:xfrm>
          <a:prstGeom prst="rect">
            <a:avLst/>
          </a:prstGeom>
          <a:noFill/>
        </p:spPr>
        <p:txBody>
          <a:bodyPr wrap="none" rtlCol="0">
            <a:spAutoFit/>
          </a:bodyPr>
          <a:lstStyle/>
          <a:p>
            <a:r>
              <a:rPr lang="en-US" sz="3200" dirty="0"/>
              <a:t>Identify Incision Site </a:t>
            </a:r>
          </a:p>
        </p:txBody>
      </p:sp>
    </p:spTree>
    <p:extLst>
      <p:ext uri="{BB962C8B-B14F-4D97-AF65-F5344CB8AC3E}">
        <p14:creationId xmlns:p14="http://schemas.microsoft.com/office/powerpoint/2010/main" val="2556069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33DB6D71-5E9D-4A50-84C7-0A32E9EC608F}"/>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99801" y="1688131"/>
            <a:ext cx="4118150" cy="3481738"/>
          </a:xfrm>
          <a:prstGeom prst="round2DiagRect">
            <a:avLst>
              <a:gd name="adj1" fmla="val 0"/>
              <a:gd name="adj2" fmla="val 0"/>
            </a:avLst>
          </a:prstGeom>
          <a:ln w="88900" cap="sq">
            <a:solidFill>
              <a:srgbClr val="FFFFFF"/>
            </a:solidFill>
            <a:miter lim="800000"/>
          </a:ln>
          <a:effectLst>
            <a:outerShdw blurRad="254000" algn="tl" rotWithShape="0">
              <a:srgbClr val="000000">
                <a:alpha val="43000"/>
              </a:srgbClr>
            </a:outerShdw>
          </a:effectLst>
        </p:spPr>
      </p:pic>
      <p:sp>
        <p:nvSpPr>
          <p:cNvPr id="7" name="Rectangle 6">
            <a:extLst>
              <a:ext uri="{FF2B5EF4-FFF2-40B4-BE49-F238E27FC236}">
                <a16:creationId xmlns:a16="http://schemas.microsoft.com/office/drawing/2014/main" id="{8A1093FF-AD44-4C76-824C-DCDBF0D642DC}"/>
              </a:ext>
            </a:extLst>
          </p:cNvPr>
          <p:cNvSpPr/>
          <p:nvPr/>
        </p:nvSpPr>
        <p:spPr>
          <a:xfrm>
            <a:off x="478971" y="224987"/>
            <a:ext cx="6506620" cy="461665"/>
          </a:xfrm>
          <a:prstGeom prst="rect">
            <a:avLst/>
          </a:prstGeom>
        </p:spPr>
        <p:txBody>
          <a:bodyPr wrap="square">
            <a:spAutoFit/>
          </a:bodyPr>
          <a:lstStyle/>
          <a:p>
            <a:r>
              <a:rPr lang="en-US" sz="2400" dirty="0">
                <a:solidFill>
                  <a:schemeClr val="bg1">
                    <a:lumMod val="50000"/>
                  </a:schemeClr>
                </a:solidFill>
              </a:rPr>
              <a:t>Objective 4: Steps needed to perform and confirm </a:t>
            </a:r>
          </a:p>
        </p:txBody>
      </p:sp>
      <p:sp>
        <p:nvSpPr>
          <p:cNvPr id="10" name="TextBox 9">
            <a:extLst>
              <a:ext uri="{FF2B5EF4-FFF2-40B4-BE49-F238E27FC236}">
                <a16:creationId xmlns:a16="http://schemas.microsoft.com/office/drawing/2014/main" id="{DACF2321-A15E-47CE-82C8-0B89F2D3DB93}"/>
              </a:ext>
            </a:extLst>
          </p:cNvPr>
          <p:cNvSpPr txBox="1"/>
          <p:nvPr/>
        </p:nvSpPr>
        <p:spPr>
          <a:xfrm>
            <a:off x="2166261" y="5511918"/>
            <a:ext cx="1231234" cy="369332"/>
          </a:xfrm>
          <a:prstGeom prst="rect">
            <a:avLst/>
          </a:prstGeom>
          <a:noFill/>
        </p:spPr>
        <p:txBody>
          <a:bodyPr wrap="none" rtlCol="0">
            <a:spAutoFit/>
          </a:bodyPr>
          <a:lstStyle/>
          <a:p>
            <a:pPr algn="ctr"/>
            <a:r>
              <a:rPr lang="en-US" dirty="0"/>
              <a:t>Left Lateral</a:t>
            </a:r>
          </a:p>
        </p:txBody>
      </p:sp>
      <p:sp>
        <p:nvSpPr>
          <p:cNvPr id="11" name="TextBox 10">
            <a:extLst>
              <a:ext uri="{FF2B5EF4-FFF2-40B4-BE49-F238E27FC236}">
                <a16:creationId xmlns:a16="http://schemas.microsoft.com/office/drawing/2014/main" id="{32421356-90AB-4F55-85E8-D4A68EA4CEBE}"/>
              </a:ext>
            </a:extLst>
          </p:cNvPr>
          <p:cNvSpPr txBox="1"/>
          <p:nvPr/>
        </p:nvSpPr>
        <p:spPr>
          <a:xfrm>
            <a:off x="9659453" y="1754499"/>
            <a:ext cx="1936942" cy="400110"/>
          </a:xfrm>
          <a:prstGeom prst="rect">
            <a:avLst/>
          </a:prstGeom>
          <a:noFill/>
        </p:spPr>
        <p:txBody>
          <a:bodyPr wrap="none" rtlCol="0">
            <a:spAutoFit/>
          </a:bodyPr>
          <a:lstStyle/>
          <a:p>
            <a:pPr algn="ctr"/>
            <a:r>
              <a:rPr lang="en-US" sz="2000" dirty="0"/>
              <a:t>Male Left Lateral</a:t>
            </a:r>
          </a:p>
        </p:txBody>
      </p:sp>
      <p:sp>
        <p:nvSpPr>
          <p:cNvPr id="12" name="TextBox 11">
            <a:extLst>
              <a:ext uri="{FF2B5EF4-FFF2-40B4-BE49-F238E27FC236}">
                <a16:creationId xmlns:a16="http://schemas.microsoft.com/office/drawing/2014/main" id="{1F9BBC45-A8CC-48EF-8B81-8819FBFE012F}"/>
              </a:ext>
            </a:extLst>
          </p:cNvPr>
          <p:cNvSpPr txBox="1"/>
          <p:nvPr/>
        </p:nvSpPr>
        <p:spPr>
          <a:xfrm>
            <a:off x="9647624" y="4958660"/>
            <a:ext cx="2165593" cy="400110"/>
          </a:xfrm>
          <a:prstGeom prst="rect">
            <a:avLst/>
          </a:prstGeom>
          <a:noFill/>
        </p:spPr>
        <p:txBody>
          <a:bodyPr wrap="none" rtlCol="0">
            <a:spAutoFit/>
          </a:bodyPr>
          <a:lstStyle/>
          <a:p>
            <a:pPr algn="ctr"/>
            <a:r>
              <a:rPr lang="en-US" sz="2000" dirty="0"/>
              <a:t>Female Left Lateral</a:t>
            </a:r>
          </a:p>
        </p:txBody>
      </p:sp>
      <p:pic>
        <p:nvPicPr>
          <p:cNvPr id="14" name="Picture 13">
            <a:extLst>
              <a:ext uri="{FF2B5EF4-FFF2-40B4-BE49-F238E27FC236}">
                <a16:creationId xmlns:a16="http://schemas.microsoft.com/office/drawing/2014/main" id="{553FF396-C442-4A47-A579-AADB6C44D3B6}"/>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5582365" y="3665977"/>
            <a:ext cx="3850759" cy="2874358"/>
          </a:xfrm>
          <a:prstGeom prst="rect">
            <a:avLst/>
          </a:prstGeom>
        </p:spPr>
      </p:pic>
      <p:pic>
        <p:nvPicPr>
          <p:cNvPr id="16" name="Picture 15" descr="A picture containing clothing, indoor&#10;&#10;Description automatically generated">
            <a:extLst>
              <a:ext uri="{FF2B5EF4-FFF2-40B4-BE49-F238E27FC236}">
                <a16:creationId xmlns:a16="http://schemas.microsoft.com/office/drawing/2014/main" id="{C381F9E5-A54C-4A5F-8300-0769880D6D01}"/>
              </a:ext>
            </a:extLst>
          </p:cNvPr>
          <p:cNvPicPr>
            <a:picLocks noChangeAspect="1"/>
          </p:cNvPicPr>
          <p:nvPr/>
        </p:nvPicPr>
        <p:blipFill rotWithShape="1">
          <a:blip r:embed="rId5" cstate="email">
            <a:extLst>
              <a:ext uri="{28A0092B-C50C-407E-A947-70E740481C1C}">
                <a14:useLocalDpi xmlns:a14="http://schemas.microsoft.com/office/drawing/2010/main"/>
              </a:ext>
            </a:extLst>
          </a:blip>
          <a:srcRect/>
          <a:stretch/>
        </p:blipFill>
        <p:spPr>
          <a:xfrm>
            <a:off x="5607851" y="686652"/>
            <a:ext cx="3799786" cy="2874358"/>
          </a:xfrm>
          <a:prstGeom prst="rect">
            <a:avLst/>
          </a:prstGeom>
        </p:spPr>
      </p:pic>
      <p:sp>
        <p:nvSpPr>
          <p:cNvPr id="17" name="TextBox 16">
            <a:extLst>
              <a:ext uri="{FF2B5EF4-FFF2-40B4-BE49-F238E27FC236}">
                <a16:creationId xmlns:a16="http://schemas.microsoft.com/office/drawing/2014/main" id="{1A10F38F-FA9C-4605-9660-1EA7453CFF76}"/>
              </a:ext>
            </a:extLst>
          </p:cNvPr>
          <p:cNvSpPr txBox="1"/>
          <p:nvPr/>
        </p:nvSpPr>
        <p:spPr>
          <a:xfrm>
            <a:off x="960610" y="5881250"/>
            <a:ext cx="3642536" cy="584775"/>
          </a:xfrm>
          <a:prstGeom prst="rect">
            <a:avLst/>
          </a:prstGeom>
          <a:noFill/>
        </p:spPr>
        <p:txBody>
          <a:bodyPr wrap="none" rtlCol="0">
            <a:spAutoFit/>
          </a:bodyPr>
          <a:lstStyle/>
          <a:p>
            <a:r>
              <a:rPr lang="en-US" sz="3200" dirty="0"/>
              <a:t>Identify Incision Site </a:t>
            </a:r>
          </a:p>
        </p:txBody>
      </p:sp>
    </p:spTree>
    <p:extLst>
      <p:ext uri="{BB962C8B-B14F-4D97-AF65-F5344CB8AC3E}">
        <p14:creationId xmlns:p14="http://schemas.microsoft.com/office/powerpoint/2010/main" val="219216587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33DB6D71-5E9D-4A50-84C7-0A32E9EC608F}"/>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89448" y="1643857"/>
            <a:ext cx="4212973" cy="3561907"/>
          </a:xfrm>
          <a:prstGeom prst="rect">
            <a:avLst/>
          </a:prstGeom>
          <a:ln>
            <a:noFill/>
          </a:ln>
          <a:effectLst>
            <a:outerShdw blurRad="292100" dist="139700" dir="2700000" algn="tl" rotWithShape="0">
              <a:srgbClr val="333333">
                <a:alpha val="65000"/>
              </a:srgbClr>
            </a:outerShdw>
          </a:effectLst>
        </p:spPr>
      </p:pic>
      <p:sp>
        <p:nvSpPr>
          <p:cNvPr id="7" name="Rectangle 6">
            <a:extLst>
              <a:ext uri="{FF2B5EF4-FFF2-40B4-BE49-F238E27FC236}">
                <a16:creationId xmlns:a16="http://schemas.microsoft.com/office/drawing/2014/main" id="{8A1093FF-AD44-4C76-824C-DCDBF0D642DC}"/>
              </a:ext>
            </a:extLst>
          </p:cNvPr>
          <p:cNvSpPr/>
          <p:nvPr/>
        </p:nvSpPr>
        <p:spPr>
          <a:xfrm>
            <a:off x="478971" y="224987"/>
            <a:ext cx="6506620" cy="461665"/>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white">
                    <a:lumMod val="50000"/>
                  </a:prstClr>
                </a:solidFill>
                <a:effectLst/>
                <a:uLnTx/>
                <a:uFillTx/>
                <a:latin typeface="Calibri" panose="020F0502020204030204"/>
                <a:ea typeface="+mn-ea"/>
                <a:cs typeface="+mn-cs"/>
              </a:rPr>
              <a:t>Objective 4: Steps needed to perform and confirm </a:t>
            </a:r>
          </a:p>
        </p:txBody>
      </p:sp>
      <p:sp>
        <p:nvSpPr>
          <p:cNvPr id="10" name="TextBox 9">
            <a:extLst>
              <a:ext uri="{FF2B5EF4-FFF2-40B4-BE49-F238E27FC236}">
                <a16:creationId xmlns:a16="http://schemas.microsoft.com/office/drawing/2014/main" id="{DACF2321-A15E-47CE-82C8-0B89F2D3DB93}"/>
              </a:ext>
            </a:extLst>
          </p:cNvPr>
          <p:cNvSpPr txBox="1"/>
          <p:nvPr/>
        </p:nvSpPr>
        <p:spPr>
          <a:xfrm>
            <a:off x="1923532" y="5515778"/>
            <a:ext cx="1231234" cy="369332"/>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Left Lateral</a:t>
            </a:r>
          </a:p>
        </p:txBody>
      </p:sp>
      <p:sp>
        <p:nvSpPr>
          <p:cNvPr id="11" name="TextBox 10">
            <a:extLst>
              <a:ext uri="{FF2B5EF4-FFF2-40B4-BE49-F238E27FC236}">
                <a16:creationId xmlns:a16="http://schemas.microsoft.com/office/drawing/2014/main" id="{32421356-90AB-4F55-85E8-D4A68EA4CEBE}"/>
              </a:ext>
            </a:extLst>
          </p:cNvPr>
          <p:cNvSpPr txBox="1"/>
          <p:nvPr/>
        </p:nvSpPr>
        <p:spPr>
          <a:xfrm>
            <a:off x="9511873" y="1816937"/>
            <a:ext cx="1936942" cy="400110"/>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rPr>
              <a:t>Male Left Lateral</a:t>
            </a:r>
          </a:p>
        </p:txBody>
      </p:sp>
      <p:sp>
        <p:nvSpPr>
          <p:cNvPr id="12" name="TextBox 11">
            <a:extLst>
              <a:ext uri="{FF2B5EF4-FFF2-40B4-BE49-F238E27FC236}">
                <a16:creationId xmlns:a16="http://schemas.microsoft.com/office/drawing/2014/main" id="{1F9BBC45-A8CC-48EF-8B81-8819FBFE012F}"/>
              </a:ext>
            </a:extLst>
          </p:cNvPr>
          <p:cNvSpPr txBox="1"/>
          <p:nvPr/>
        </p:nvSpPr>
        <p:spPr>
          <a:xfrm>
            <a:off x="9500044" y="5021098"/>
            <a:ext cx="2165593" cy="400110"/>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rPr>
              <a:t>Female Left Lateral</a:t>
            </a:r>
          </a:p>
        </p:txBody>
      </p:sp>
      <p:pic>
        <p:nvPicPr>
          <p:cNvPr id="4" name="Picture 3" descr="A picture containing indoor, clothing, person&#10;&#10;Description automatically generated">
            <a:extLst>
              <a:ext uri="{FF2B5EF4-FFF2-40B4-BE49-F238E27FC236}">
                <a16:creationId xmlns:a16="http://schemas.microsoft.com/office/drawing/2014/main" id="{72272626-FBED-4445-8E74-E7668B463843}"/>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5387257" y="3778516"/>
            <a:ext cx="3846009" cy="2854497"/>
          </a:xfrm>
          <a:prstGeom prst="rect">
            <a:avLst/>
          </a:prstGeom>
          <a:ln>
            <a:noFill/>
          </a:ln>
          <a:effectLst>
            <a:outerShdw blurRad="292100" dist="139700" dir="2700000" algn="tl" rotWithShape="0">
              <a:srgbClr val="333333">
                <a:alpha val="65000"/>
              </a:srgbClr>
            </a:outerShdw>
          </a:effectLst>
        </p:spPr>
      </p:pic>
      <p:pic>
        <p:nvPicPr>
          <p:cNvPr id="8" name="Picture 7" descr="A picture containing indoor, person, handwear&#10;&#10;Description automatically generated">
            <a:extLst>
              <a:ext uri="{FF2B5EF4-FFF2-40B4-BE49-F238E27FC236}">
                <a16:creationId xmlns:a16="http://schemas.microsoft.com/office/drawing/2014/main" id="{DF3868D3-5940-4821-A2C7-7791E6869121}"/>
              </a:ext>
            </a:extLst>
          </p:cNvPr>
          <p:cNvPicPr>
            <a:picLocks noChangeAspect="1"/>
          </p:cNvPicPr>
          <p:nvPr/>
        </p:nvPicPr>
        <p:blipFill rotWithShape="1">
          <a:blip r:embed="rId5" cstate="email">
            <a:extLst>
              <a:ext uri="{28A0092B-C50C-407E-A947-70E740481C1C}">
                <a14:useLocalDpi xmlns:a14="http://schemas.microsoft.com/office/drawing/2010/main"/>
              </a:ext>
            </a:extLst>
          </a:blip>
          <a:srcRect/>
          <a:stretch/>
        </p:blipFill>
        <p:spPr>
          <a:xfrm>
            <a:off x="5387257" y="765905"/>
            <a:ext cx="3834803" cy="2663095"/>
          </a:xfrm>
          <a:prstGeom prst="rect">
            <a:avLst/>
          </a:prstGeom>
          <a:ln>
            <a:noFill/>
          </a:ln>
          <a:effectLst>
            <a:outerShdw blurRad="292100" dist="139700" dir="2700000" algn="tl" rotWithShape="0">
              <a:srgbClr val="333333">
                <a:alpha val="65000"/>
              </a:srgbClr>
            </a:outerShdw>
          </a:effectLst>
        </p:spPr>
      </p:pic>
      <p:cxnSp>
        <p:nvCxnSpPr>
          <p:cNvPr id="14" name="Straight Connector 13">
            <a:extLst>
              <a:ext uri="{FF2B5EF4-FFF2-40B4-BE49-F238E27FC236}">
                <a16:creationId xmlns:a16="http://schemas.microsoft.com/office/drawing/2014/main" id="{06A4A8E3-7690-408D-90E0-494CCB91D9CB}"/>
              </a:ext>
            </a:extLst>
          </p:cNvPr>
          <p:cNvCxnSpPr/>
          <p:nvPr/>
        </p:nvCxnSpPr>
        <p:spPr>
          <a:xfrm flipH="1">
            <a:off x="6096000" y="2049138"/>
            <a:ext cx="2541224" cy="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9599A5B0-FC42-4397-AC01-A114768081F3}"/>
              </a:ext>
            </a:extLst>
          </p:cNvPr>
          <p:cNvCxnSpPr/>
          <p:nvPr/>
        </p:nvCxnSpPr>
        <p:spPr>
          <a:xfrm flipH="1">
            <a:off x="6096000" y="2587128"/>
            <a:ext cx="2541224" cy="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F4BE73AF-ED88-42FF-99DC-9D1F60D97E25}"/>
              </a:ext>
            </a:extLst>
          </p:cNvPr>
          <p:cNvCxnSpPr/>
          <p:nvPr/>
        </p:nvCxnSpPr>
        <p:spPr>
          <a:xfrm flipH="1">
            <a:off x="6096000" y="3060854"/>
            <a:ext cx="2541224" cy="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A3B7B3F7-14FE-41B1-891A-AA834018869F}"/>
              </a:ext>
            </a:extLst>
          </p:cNvPr>
          <p:cNvCxnSpPr/>
          <p:nvPr/>
        </p:nvCxnSpPr>
        <p:spPr>
          <a:xfrm flipH="1">
            <a:off x="6096000" y="4977788"/>
            <a:ext cx="2541224" cy="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09480E03-B4F4-4CE2-9115-B090A2021854}"/>
              </a:ext>
            </a:extLst>
          </p:cNvPr>
          <p:cNvCxnSpPr/>
          <p:nvPr/>
        </p:nvCxnSpPr>
        <p:spPr>
          <a:xfrm flipH="1">
            <a:off x="6096000" y="5515778"/>
            <a:ext cx="2541224" cy="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B966F6FC-EA11-4B23-A71D-B717A36358F7}"/>
              </a:ext>
            </a:extLst>
          </p:cNvPr>
          <p:cNvCxnSpPr/>
          <p:nvPr/>
        </p:nvCxnSpPr>
        <p:spPr>
          <a:xfrm flipH="1">
            <a:off x="6096000" y="5989504"/>
            <a:ext cx="2541224"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20" name="TextBox 19">
            <a:extLst>
              <a:ext uri="{FF2B5EF4-FFF2-40B4-BE49-F238E27FC236}">
                <a16:creationId xmlns:a16="http://schemas.microsoft.com/office/drawing/2014/main" id="{EAB7CC4A-F0E9-466B-92EA-6EBDC039C41F}"/>
              </a:ext>
            </a:extLst>
          </p:cNvPr>
          <p:cNvSpPr txBox="1"/>
          <p:nvPr/>
        </p:nvSpPr>
        <p:spPr>
          <a:xfrm>
            <a:off x="874666" y="5885110"/>
            <a:ext cx="3642536" cy="584775"/>
          </a:xfrm>
          <a:prstGeom prst="rect">
            <a:avLst/>
          </a:prstGeom>
          <a:noFill/>
        </p:spPr>
        <p:txBody>
          <a:bodyPr wrap="none" rtlCol="0">
            <a:spAutoFit/>
          </a:bodyPr>
          <a:lstStyle/>
          <a:p>
            <a:r>
              <a:rPr lang="en-US" sz="3200" dirty="0"/>
              <a:t>Identify Incision Site </a:t>
            </a:r>
          </a:p>
        </p:txBody>
      </p:sp>
    </p:spTree>
    <p:extLst>
      <p:ext uri="{BB962C8B-B14F-4D97-AF65-F5344CB8AC3E}">
        <p14:creationId xmlns:p14="http://schemas.microsoft.com/office/powerpoint/2010/main" val="332725610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33DB6D71-5E9D-4A50-84C7-0A32E9EC608F}"/>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80470" y="1068349"/>
            <a:ext cx="5170207" cy="4371211"/>
          </a:xfrm>
          <a:prstGeom prst="rect">
            <a:avLst/>
          </a:prstGeom>
          <a:ln>
            <a:noFill/>
          </a:ln>
          <a:effectLst>
            <a:outerShdw blurRad="292100" dist="139700" dir="2700000" algn="tl" rotWithShape="0">
              <a:srgbClr val="333333">
                <a:alpha val="65000"/>
              </a:srgbClr>
            </a:outerShdw>
          </a:effectLst>
        </p:spPr>
      </p:pic>
      <p:sp>
        <p:nvSpPr>
          <p:cNvPr id="6" name="Rectangle 5">
            <a:extLst>
              <a:ext uri="{FF2B5EF4-FFF2-40B4-BE49-F238E27FC236}">
                <a16:creationId xmlns:a16="http://schemas.microsoft.com/office/drawing/2014/main" id="{C1A6F3D7-CE26-4362-A35A-1672FD08D9A0}"/>
              </a:ext>
            </a:extLst>
          </p:cNvPr>
          <p:cNvSpPr/>
          <p:nvPr/>
        </p:nvSpPr>
        <p:spPr>
          <a:xfrm>
            <a:off x="478971" y="224987"/>
            <a:ext cx="6506620" cy="461665"/>
          </a:xfrm>
          <a:prstGeom prst="rect">
            <a:avLst/>
          </a:prstGeom>
        </p:spPr>
        <p:txBody>
          <a:bodyPr wrap="square">
            <a:spAutoFit/>
          </a:bodyPr>
          <a:lstStyle/>
          <a:p>
            <a:r>
              <a:rPr lang="en-US" sz="2400" dirty="0">
                <a:solidFill>
                  <a:schemeClr val="bg1">
                    <a:lumMod val="50000"/>
                  </a:schemeClr>
                </a:solidFill>
              </a:rPr>
              <a:t>Objective 4: Steps needed to perform and confirm </a:t>
            </a:r>
          </a:p>
        </p:txBody>
      </p:sp>
      <p:pic>
        <p:nvPicPr>
          <p:cNvPr id="7" name="Picture 6" descr="A picture containing indoor, person, electronics&#10;&#10;Description automatically generated">
            <a:extLst>
              <a:ext uri="{FF2B5EF4-FFF2-40B4-BE49-F238E27FC236}">
                <a16:creationId xmlns:a16="http://schemas.microsoft.com/office/drawing/2014/main" id="{882C277C-72B2-4C25-A005-CC9CEC90E010}"/>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5994401" y="1068349"/>
            <a:ext cx="5447282" cy="4389874"/>
          </a:xfrm>
          <a:prstGeom prst="rect">
            <a:avLst/>
          </a:prstGeom>
          <a:ln>
            <a:noFill/>
          </a:ln>
          <a:effectLst>
            <a:outerShdw blurRad="292100" dist="139700" dir="2700000" algn="tl" rotWithShape="0">
              <a:srgbClr val="333333">
                <a:alpha val="65000"/>
              </a:srgbClr>
            </a:outerShdw>
          </a:effectLst>
        </p:spPr>
      </p:pic>
      <p:sp>
        <p:nvSpPr>
          <p:cNvPr id="11" name="TextBox 10">
            <a:extLst>
              <a:ext uri="{FF2B5EF4-FFF2-40B4-BE49-F238E27FC236}">
                <a16:creationId xmlns:a16="http://schemas.microsoft.com/office/drawing/2014/main" id="{242D8479-2DC3-481A-8646-74538D5C5005}"/>
              </a:ext>
            </a:extLst>
          </p:cNvPr>
          <p:cNvSpPr txBox="1"/>
          <p:nvPr/>
        </p:nvSpPr>
        <p:spPr>
          <a:xfrm>
            <a:off x="4409907" y="5658799"/>
            <a:ext cx="3215304" cy="523220"/>
          </a:xfrm>
          <a:prstGeom prst="rect">
            <a:avLst/>
          </a:prstGeom>
          <a:noFill/>
        </p:spPr>
        <p:txBody>
          <a:bodyPr wrap="none" rtlCol="0">
            <a:spAutoFit/>
          </a:bodyPr>
          <a:lstStyle/>
          <a:p>
            <a:r>
              <a:rPr lang="en-US" sz="2800" dirty="0"/>
              <a:t>Cleanse Incision Site </a:t>
            </a:r>
          </a:p>
        </p:txBody>
      </p:sp>
    </p:spTree>
    <p:extLst>
      <p:ext uri="{BB962C8B-B14F-4D97-AF65-F5344CB8AC3E}">
        <p14:creationId xmlns:p14="http://schemas.microsoft.com/office/powerpoint/2010/main" val="145216207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C7174E34-9F18-4330-937C-FBC53CF9E9B1}"/>
              </a:ext>
            </a:extLst>
          </p:cNvPr>
          <p:cNvSpPr/>
          <p:nvPr/>
        </p:nvSpPr>
        <p:spPr>
          <a:xfrm>
            <a:off x="478971" y="224987"/>
            <a:ext cx="6506620" cy="461665"/>
          </a:xfrm>
          <a:prstGeom prst="rect">
            <a:avLst/>
          </a:prstGeom>
        </p:spPr>
        <p:txBody>
          <a:bodyPr wrap="square">
            <a:spAutoFit/>
          </a:bodyPr>
          <a:lstStyle/>
          <a:p>
            <a:r>
              <a:rPr lang="en-US" sz="2400" dirty="0">
                <a:solidFill>
                  <a:schemeClr val="bg1">
                    <a:lumMod val="50000"/>
                  </a:schemeClr>
                </a:solidFill>
              </a:rPr>
              <a:t>Objective 4: Steps needed to perform and confirm </a:t>
            </a:r>
          </a:p>
        </p:txBody>
      </p:sp>
      <p:pic>
        <p:nvPicPr>
          <p:cNvPr id="7" name="Picture 6">
            <a:extLst>
              <a:ext uri="{FF2B5EF4-FFF2-40B4-BE49-F238E27FC236}">
                <a16:creationId xmlns:a16="http://schemas.microsoft.com/office/drawing/2014/main" id="{F4BFD7CC-9AE5-4C11-91BE-2184F1825823}"/>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06623" y="1105706"/>
            <a:ext cx="5335930" cy="4511324"/>
          </a:xfrm>
          <a:prstGeom prst="rect">
            <a:avLst/>
          </a:prstGeom>
          <a:ln>
            <a:noFill/>
          </a:ln>
          <a:effectLst>
            <a:outerShdw blurRad="292100" dist="139700" dir="2700000" algn="tl" rotWithShape="0">
              <a:srgbClr val="333333">
                <a:alpha val="65000"/>
              </a:srgbClr>
            </a:outerShdw>
          </a:effectLst>
        </p:spPr>
      </p:pic>
      <p:pic>
        <p:nvPicPr>
          <p:cNvPr id="3" name="Picture 2" descr="A picture containing indoor, person&#10;&#10;Description automatically generated">
            <a:extLst>
              <a:ext uri="{FF2B5EF4-FFF2-40B4-BE49-F238E27FC236}">
                <a16:creationId xmlns:a16="http://schemas.microsoft.com/office/drawing/2014/main" id="{D28CD110-C77A-4399-96EA-28AB59CB5A69}"/>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6249449" y="1105705"/>
            <a:ext cx="5127814" cy="4532327"/>
          </a:xfrm>
          <a:prstGeom prst="rect">
            <a:avLst/>
          </a:prstGeom>
          <a:ln>
            <a:noFill/>
          </a:ln>
          <a:effectLst>
            <a:outerShdw blurRad="292100" dist="139700" dir="2700000" algn="tl" rotWithShape="0">
              <a:srgbClr val="333333">
                <a:alpha val="65000"/>
              </a:srgbClr>
            </a:outerShdw>
          </a:effectLst>
        </p:spPr>
      </p:pic>
      <p:sp>
        <p:nvSpPr>
          <p:cNvPr id="8" name="TextBox 7">
            <a:extLst>
              <a:ext uri="{FF2B5EF4-FFF2-40B4-BE49-F238E27FC236}">
                <a16:creationId xmlns:a16="http://schemas.microsoft.com/office/drawing/2014/main" id="{54DEA106-F5AD-47AB-BDF4-D3E2B41937AF}"/>
              </a:ext>
            </a:extLst>
          </p:cNvPr>
          <p:cNvSpPr txBox="1"/>
          <p:nvPr/>
        </p:nvSpPr>
        <p:spPr>
          <a:xfrm>
            <a:off x="3695054" y="5752295"/>
            <a:ext cx="4801892" cy="584775"/>
          </a:xfrm>
          <a:prstGeom prst="rect">
            <a:avLst/>
          </a:prstGeom>
          <a:noFill/>
        </p:spPr>
        <p:txBody>
          <a:bodyPr wrap="none" rtlCol="0">
            <a:spAutoFit/>
          </a:bodyPr>
          <a:lstStyle/>
          <a:p>
            <a:pPr algn="ctr"/>
            <a:r>
              <a:rPr lang="en-US" sz="3200" dirty="0"/>
              <a:t>Incise tissue to depth of rib </a:t>
            </a:r>
          </a:p>
        </p:txBody>
      </p:sp>
    </p:spTree>
    <p:extLst>
      <p:ext uri="{BB962C8B-B14F-4D97-AF65-F5344CB8AC3E}">
        <p14:creationId xmlns:p14="http://schemas.microsoft.com/office/powerpoint/2010/main" val="290748138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CFF957BB-01F6-4212-8B79-C939AADD1448}"/>
              </a:ext>
            </a:extLst>
          </p:cNvPr>
          <p:cNvSpPr/>
          <p:nvPr/>
        </p:nvSpPr>
        <p:spPr>
          <a:xfrm>
            <a:off x="478971" y="224987"/>
            <a:ext cx="6506620" cy="461665"/>
          </a:xfrm>
          <a:prstGeom prst="rect">
            <a:avLst/>
          </a:prstGeom>
        </p:spPr>
        <p:txBody>
          <a:bodyPr wrap="square">
            <a:spAutoFit/>
          </a:bodyPr>
          <a:lstStyle/>
          <a:p>
            <a:r>
              <a:rPr lang="en-US" sz="2400" dirty="0">
                <a:solidFill>
                  <a:schemeClr val="bg1">
                    <a:lumMod val="50000"/>
                  </a:schemeClr>
                </a:solidFill>
              </a:rPr>
              <a:t>Objective 4: Steps needed to perform and confirm </a:t>
            </a:r>
          </a:p>
        </p:txBody>
      </p:sp>
      <p:pic>
        <p:nvPicPr>
          <p:cNvPr id="7" name="Picture 6">
            <a:extLst>
              <a:ext uri="{FF2B5EF4-FFF2-40B4-BE49-F238E27FC236}">
                <a16:creationId xmlns:a16="http://schemas.microsoft.com/office/drawing/2014/main" id="{22982E96-AB6E-4159-8C3F-7B88078A31DD}"/>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63365" y="1057619"/>
            <a:ext cx="5288603" cy="4471311"/>
          </a:xfrm>
          <a:prstGeom prst="rect">
            <a:avLst/>
          </a:prstGeom>
          <a:ln>
            <a:noFill/>
          </a:ln>
          <a:effectLst>
            <a:outerShdw blurRad="292100" dist="139700" dir="2700000" algn="tl" rotWithShape="0">
              <a:srgbClr val="333333">
                <a:alpha val="65000"/>
              </a:srgbClr>
            </a:outerShdw>
          </a:effectLst>
        </p:spPr>
      </p:pic>
      <p:pic>
        <p:nvPicPr>
          <p:cNvPr id="3" name="Picture 2" descr="A picture containing indoor, person, clothing&#10;&#10;Description automatically generated">
            <a:extLst>
              <a:ext uri="{FF2B5EF4-FFF2-40B4-BE49-F238E27FC236}">
                <a16:creationId xmlns:a16="http://schemas.microsoft.com/office/drawing/2014/main" id="{7B3B6FC2-2210-4E73-B0EE-80343CB96155}"/>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6209405" y="1057619"/>
            <a:ext cx="5216029" cy="4471311"/>
          </a:xfrm>
          <a:prstGeom prst="rect">
            <a:avLst/>
          </a:prstGeom>
          <a:ln>
            <a:noFill/>
          </a:ln>
          <a:effectLst>
            <a:outerShdw blurRad="292100" dist="139700" dir="2700000" algn="tl" rotWithShape="0">
              <a:srgbClr val="333333">
                <a:alpha val="65000"/>
              </a:srgbClr>
            </a:outerShdw>
          </a:effectLst>
        </p:spPr>
      </p:pic>
      <p:sp>
        <p:nvSpPr>
          <p:cNvPr id="8" name="TextBox 7">
            <a:extLst>
              <a:ext uri="{FF2B5EF4-FFF2-40B4-BE49-F238E27FC236}">
                <a16:creationId xmlns:a16="http://schemas.microsoft.com/office/drawing/2014/main" id="{6A628572-995F-4776-843A-B5822863BF34}"/>
              </a:ext>
            </a:extLst>
          </p:cNvPr>
          <p:cNvSpPr txBox="1"/>
          <p:nvPr/>
        </p:nvSpPr>
        <p:spPr>
          <a:xfrm>
            <a:off x="2126397" y="5705480"/>
            <a:ext cx="7451142" cy="584775"/>
          </a:xfrm>
          <a:prstGeom prst="rect">
            <a:avLst/>
          </a:prstGeom>
          <a:noFill/>
        </p:spPr>
        <p:txBody>
          <a:bodyPr wrap="none" rtlCol="0">
            <a:spAutoFit/>
          </a:bodyPr>
          <a:lstStyle/>
          <a:p>
            <a:pPr algn="ctr"/>
            <a:r>
              <a:rPr lang="en-US" sz="3200" dirty="0"/>
              <a:t>Carefully confirm depth and location depth </a:t>
            </a:r>
          </a:p>
        </p:txBody>
      </p:sp>
    </p:spTree>
    <p:extLst>
      <p:ext uri="{BB962C8B-B14F-4D97-AF65-F5344CB8AC3E}">
        <p14:creationId xmlns:p14="http://schemas.microsoft.com/office/powerpoint/2010/main" val="306870156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544D525F-2896-4C78-A553-544CDBA211E2}"/>
              </a:ext>
            </a:extLst>
          </p:cNvPr>
          <p:cNvSpPr/>
          <p:nvPr/>
        </p:nvSpPr>
        <p:spPr>
          <a:xfrm>
            <a:off x="478971" y="224987"/>
            <a:ext cx="6506620" cy="461665"/>
          </a:xfrm>
          <a:prstGeom prst="rect">
            <a:avLst/>
          </a:prstGeom>
        </p:spPr>
        <p:txBody>
          <a:bodyPr wrap="square">
            <a:spAutoFit/>
          </a:bodyPr>
          <a:lstStyle/>
          <a:p>
            <a:r>
              <a:rPr lang="en-US" sz="2400" dirty="0">
                <a:solidFill>
                  <a:schemeClr val="bg1">
                    <a:lumMod val="50000"/>
                  </a:schemeClr>
                </a:solidFill>
              </a:rPr>
              <a:t>Objective 4: Steps needed to perform and confirm </a:t>
            </a:r>
          </a:p>
        </p:txBody>
      </p:sp>
      <p:pic>
        <p:nvPicPr>
          <p:cNvPr id="7" name="Picture 6">
            <a:extLst>
              <a:ext uri="{FF2B5EF4-FFF2-40B4-BE49-F238E27FC236}">
                <a16:creationId xmlns:a16="http://schemas.microsoft.com/office/drawing/2014/main" id="{B627BB03-C41A-477E-986C-91C53AA51842}"/>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15529" y="1467345"/>
            <a:ext cx="4640435" cy="3923309"/>
          </a:xfrm>
          <a:prstGeom prst="rect">
            <a:avLst/>
          </a:prstGeom>
          <a:ln>
            <a:noFill/>
          </a:ln>
          <a:effectLst>
            <a:outerShdw blurRad="292100" dist="139700" dir="2700000" algn="tl" rotWithShape="0">
              <a:srgbClr val="333333">
                <a:alpha val="65000"/>
              </a:srgbClr>
            </a:outerShdw>
          </a:effectLst>
        </p:spPr>
      </p:pic>
      <p:pic>
        <p:nvPicPr>
          <p:cNvPr id="3" name="Picture 2" descr="A picture containing indoor, electronics&#10;&#10;Description automatically generated">
            <a:extLst>
              <a:ext uri="{FF2B5EF4-FFF2-40B4-BE49-F238E27FC236}">
                <a16:creationId xmlns:a16="http://schemas.microsoft.com/office/drawing/2014/main" id="{0F6CC500-478E-4E6C-ACAF-32554D579D25}"/>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5739789" y="997879"/>
            <a:ext cx="3516464" cy="2431121"/>
          </a:xfrm>
          <a:prstGeom prst="rect">
            <a:avLst/>
          </a:prstGeom>
          <a:ln>
            <a:noFill/>
          </a:ln>
          <a:effectLst>
            <a:outerShdw blurRad="292100" dist="139700" dir="2700000" algn="tl" rotWithShape="0">
              <a:srgbClr val="333333">
                <a:alpha val="65000"/>
              </a:srgbClr>
            </a:outerShdw>
          </a:effectLst>
        </p:spPr>
      </p:pic>
      <p:pic>
        <p:nvPicPr>
          <p:cNvPr id="9" name="Picture 8" descr="A picture containing indoor, person&#10;&#10;Description automatically generated">
            <a:extLst>
              <a:ext uri="{FF2B5EF4-FFF2-40B4-BE49-F238E27FC236}">
                <a16:creationId xmlns:a16="http://schemas.microsoft.com/office/drawing/2014/main" id="{A34C1E6C-90D6-4444-BA58-BEBA58813661}"/>
              </a:ext>
            </a:extLst>
          </p:cNvPr>
          <p:cNvPicPr>
            <a:picLocks noChangeAspect="1"/>
          </p:cNvPicPr>
          <p:nvPr/>
        </p:nvPicPr>
        <p:blipFill rotWithShape="1">
          <a:blip r:embed="rId5" cstate="email">
            <a:extLst>
              <a:ext uri="{28A0092B-C50C-407E-A947-70E740481C1C}">
                <a14:useLocalDpi xmlns:a14="http://schemas.microsoft.com/office/drawing/2010/main"/>
              </a:ext>
            </a:extLst>
          </a:blip>
          <a:srcRect/>
          <a:stretch/>
        </p:blipFill>
        <p:spPr>
          <a:xfrm>
            <a:off x="7894838" y="3065444"/>
            <a:ext cx="3602516" cy="2584196"/>
          </a:xfrm>
          <a:prstGeom prst="rect">
            <a:avLst/>
          </a:prstGeom>
          <a:ln>
            <a:noFill/>
          </a:ln>
          <a:effectLst>
            <a:outerShdw blurRad="292100" dist="139700" dir="2700000" algn="tl" rotWithShape="0">
              <a:srgbClr val="333333">
                <a:alpha val="65000"/>
              </a:srgbClr>
            </a:outerShdw>
          </a:effectLst>
        </p:spPr>
      </p:pic>
      <p:sp>
        <p:nvSpPr>
          <p:cNvPr id="10" name="TextBox 9">
            <a:extLst>
              <a:ext uri="{FF2B5EF4-FFF2-40B4-BE49-F238E27FC236}">
                <a16:creationId xmlns:a16="http://schemas.microsoft.com/office/drawing/2014/main" id="{D1733E69-6996-4759-8BCB-E65328EF8AEC}"/>
              </a:ext>
            </a:extLst>
          </p:cNvPr>
          <p:cNvSpPr txBox="1"/>
          <p:nvPr/>
        </p:nvSpPr>
        <p:spPr>
          <a:xfrm>
            <a:off x="1422453" y="5680678"/>
            <a:ext cx="8634671" cy="523220"/>
          </a:xfrm>
          <a:prstGeom prst="rect">
            <a:avLst/>
          </a:prstGeom>
          <a:noFill/>
        </p:spPr>
        <p:txBody>
          <a:bodyPr wrap="none" rtlCol="0">
            <a:spAutoFit/>
          </a:bodyPr>
          <a:lstStyle/>
          <a:p>
            <a:r>
              <a:rPr lang="en-US" sz="2800" dirty="0"/>
              <a:t>Utilizing Rochester Pean (Kelly), penetrate parietal pleura  </a:t>
            </a:r>
          </a:p>
        </p:txBody>
      </p:sp>
    </p:spTree>
    <p:extLst>
      <p:ext uri="{BB962C8B-B14F-4D97-AF65-F5344CB8AC3E}">
        <p14:creationId xmlns:p14="http://schemas.microsoft.com/office/powerpoint/2010/main" val="1384244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BFD6A431-FD04-40C7-8298-F47103FB2A2E}"/>
              </a:ext>
            </a:extLst>
          </p:cNvPr>
          <p:cNvSpPr/>
          <p:nvPr/>
        </p:nvSpPr>
        <p:spPr>
          <a:xfrm>
            <a:off x="478971" y="224987"/>
            <a:ext cx="6506620" cy="461665"/>
          </a:xfrm>
          <a:prstGeom prst="rect">
            <a:avLst/>
          </a:prstGeom>
        </p:spPr>
        <p:txBody>
          <a:bodyPr wrap="square">
            <a:spAutoFit/>
          </a:bodyPr>
          <a:lstStyle/>
          <a:p>
            <a:r>
              <a:rPr lang="en-US" sz="2400" dirty="0">
                <a:solidFill>
                  <a:schemeClr val="bg1">
                    <a:lumMod val="50000"/>
                  </a:schemeClr>
                </a:solidFill>
              </a:rPr>
              <a:t>Objective 4: Steps needed to perform and confirm </a:t>
            </a:r>
          </a:p>
        </p:txBody>
      </p:sp>
      <p:pic>
        <p:nvPicPr>
          <p:cNvPr id="3" name="Picture 2" descr="A picture containing indoor&#10;&#10;Description automatically generated">
            <a:extLst>
              <a:ext uri="{FF2B5EF4-FFF2-40B4-BE49-F238E27FC236}">
                <a16:creationId xmlns:a16="http://schemas.microsoft.com/office/drawing/2014/main" id="{124F879F-6AAB-4F7C-BCFB-DB100B05D47C}"/>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5629381" y="1016453"/>
            <a:ext cx="3737514" cy="2597079"/>
          </a:xfrm>
          <a:prstGeom prst="rect">
            <a:avLst/>
          </a:prstGeom>
          <a:ln>
            <a:noFill/>
          </a:ln>
          <a:effectLst>
            <a:outerShdw blurRad="292100" dist="139700" dir="2700000" algn="tl" rotWithShape="0">
              <a:srgbClr val="333333">
                <a:alpha val="65000"/>
              </a:srgbClr>
            </a:outerShdw>
          </a:effectLst>
        </p:spPr>
      </p:pic>
      <p:pic>
        <p:nvPicPr>
          <p:cNvPr id="8" name="Picture 7" descr="A picture containing indoor, person&#10;&#10;Description automatically generated">
            <a:extLst>
              <a:ext uri="{FF2B5EF4-FFF2-40B4-BE49-F238E27FC236}">
                <a16:creationId xmlns:a16="http://schemas.microsoft.com/office/drawing/2014/main" id="{284CB18C-11DE-4C78-B5EE-15ED6F9EC987}"/>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7902872" y="3074191"/>
            <a:ext cx="3737514" cy="2512690"/>
          </a:xfrm>
          <a:prstGeom prst="rect">
            <a:avLst/>
          </a:prstGeom>
          <a:ln>
            <a:noFill/>
          </a:ln>
          <a:effectLst>
            <a:outerShdw blurRad="292100" dist="139700" dir="2700000" algn="tl" rotWithShape="0">
              <a:srgbClr val="333333">
                <a:alpha val="65000"/>
              </a:srgbClr>
            </a:outerShdw>
          </a:effectLst>
        </p:spPr>
      </p:pic>
      <p:pic>
        <p:nvPicPr>
          <p:cNvPr id="9" name="Picture 8">
            <a:extLst>
              <a:ext uri="{FF2B5EF4-FFF2-40B4-BE49-F238E27FC236}">
                <a16:creationId xmlns:a16="http://schemas.microsoft.com/office/drawing/2014/main" id="{5DFFEB8C-C83C-4CFB-9EC2-0075AA0F3DC8}"/>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551614" y="1016453"/>
            <a:ext cx="4640435" cy="3923309"/>
          </a:xfrm>
          <a:prstGeom prst="rect">
            <a:avLst/>
          </a:prstGeom>
          <a:ln>
            <a:noFill/>
          </a:ln>
          <a:effectLst>
            <a:outerShdw blurRad="292100" dist="139700" dir="2700000" algn="tl" rotWithShape="0">
              <a:srgbClr val="333333">
                <a:alpha val="65000"/>
              </a:srgbClr>
            </a:outerShdw>
          </a:effectLst>
        </p:spPr>
      </p:pic>
      <p:sp>
        <p:nvSpPr>
          <p:cNvPr id="10" name="TextBox 9">
            <a:extLst>
              <a:ext uri="{FF2B5EF4-FFF2-40B4-BE49-F238E27FC236}">
                <a16:creationId xmlns:a16="http://schemas.microsoft.com/office/drawing/2014/main" id="{1646319A-B06F-484B-B995-65D943E62B41}"/>
              </a:ext>
            </a:extLst>
          </p:cNvPr>
          <p:cNvSpPr txBox="1"/>
          <p:nvPr/>
        </p:nvSpPr>
        <p:spPr>
          <a:xfrm>
            <a:off x="1799719" y="5180125"/>
            <a:ext cx="5698419" cy="1077218"/>
          </a:xfrm>
          <a:prstGeom prst="rect">
            <a:avLst/>
          </a:prstGeom>
          <a:noFill/>
        </p:spPr>
        <p:txBody>
          <a:bodyPr wrap="none" rtlCol="0">
            <a:spAutoFit/>
          </a:bodyPr>
          <a:lstStyle/>
          <a:p>
            <a:pPr algn="ctr"/>
            <a:r>
              <a:rPr lang="en-US" sz="3200" dirty="0"/>
              <a:t>Bluntly dissect intercostal muscle</a:t>
            </a:r>
          </a:p>
          <a:p>
            <a:pPr algn="ctr"/>
            <a:r>
              <a:rPr lang="en-US" sz="3200" dirty="0"/>
              <a:t>and carefully insert finger </a:t>
            </a:r>
            <a:endParaRPr lang="en-US" sz="2800" dirty="0"/>
          </a:p>
        </p:txBody>
      </p:sp>
    </p:spTree>
    <p:extLst>
      <p:ext uri="{BB962C8B-B14F-4D97-AF65-F5344CB8AC3E}">
        <p14:creationId xmlns:p14="http://schemas.microsoft.com/office/powerpoint/2010/main" val="220753530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86B97967-A67A-4622-B49B-A33B9EA7ABF2}"/>
              </a:ext>
            </a:extLst>
          </p:cNvPr>
          <p:cNvSpPr/>
          <p:nvPr/>
        </p:nvSpPr>
        <p:spPr>
          <a:xfrm>
            <a:off x="478971" y="224987"/>
            <a:ext cx="6506620" cy="461665"/>
          </a:xfrm>
          <a:prstGeom prst="rect">
            <a:avLst/>
          </a:prstGeom>
        </p:spPr>
        <p:txBody>
          <a:bodyPr wrap="square">
            <a:spAutoFit/>
          </a:bodyPr>
          <a:lstStyle/>
          <a:p>
            <a:r>
              <a:rPr lang="en-US" sz="2400" dirty="0">
                <a:solidFill>
                  <a:schemeClr val="bg1">
                    <a:lumMod val="50000"/>
                  </a:schemeClr>
                </a:solidFill>
              </a:rPr>
              <a:t>Objective 4: Steps needed to perform and confirm </a:t>
            </a:r>
          </a:p>
        </p:txBody>
      </p:sp>
      <p:pic>
        <p:nvPicPr>
          <p:cNvPr id="7" name="Picture 6">
            <a:extLst>
              <a:ext uri="{FF2B5EF4-FFF2-40B4-BE49-F238E27FC236}">
                <a16:creationId xmlns:a16="http://schemas.microsoft.com/office/drawing/2014/main" id="{77781407-159A-4688-974C-E39025E23E3D}"/>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60717" y="1396448"/>
            <a:ext cx="4457808" cy="3768905"/>
          </a:xfrm>
          <a:prstGeom prst="round2DiagRect">
            <a:avLst>
              <a:gd name="adj1" fmla="val 0"/>
              <a:gd name="adj2" fmla="val 0"/>
            </a:avLst>
          </a:prstGeom>
          <a:ln w="88900" cap="sq">
            <a:solidFill>
              <a:srgbClr val="FFFFFF"/>
            </a:solidFill>
            <a:miter lim="800000"/>
          </a:ln>
          <a:effectLst>
            <a:outerShdw blurRad="254000" algn="tl" rotWithShape="0">
              <a:srgbClr val="000000">
                <a:alpha val="43000"/>
              </a:srgbClr>
            </a:outerShdw>
          </a:effectLst>
        </p:spPr>
      </p:pic>
      <p:pic>
        <p:nvPicPr>
          <p:cNvPr id="9" name="Picture 8" descr="A picture containing wall, indoor&#10;&#10;Description automatically generated">
            <a:extLst>
              <a:ext uri="{FF2B5EF4-FFF2-40B4-BE49-F238E27FC236}">
                <a16:creationId xmlns:a16="http://schemas.microsoft.com/office/drawing/2014/main" id="{0CDA43CB-ABE9-4797-921F-5A53F16525C2}"/>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5556537" y="1088280"/>
            <a:ext cx="3033880" cy="2484371"/>
          </a:xfrm>
          <a:prstGeom prst="rect">
            <a:avLst/>
          </a:prstGeom>
          <a:ln>
            <a:noFill/>
          </a:ln>
          <a:effectLst>
            <a:outerShdw blurRad="292100" dist="139700" dir="2700000" algn="tl" rotWithShape="0">
              <a:srgbClr val="333333">
                <a:alpha val="65000"/>
              </a:srgbClr>
            </a:outerShdw>
          </a:effectLst>
        </p:spPr>
      </p:pic>
      <p:pic>
        <p:nvPicPr>
          <p:cNvPr id="11" name="Picture 10" descr="A picture containing indoor, monitor, wall&#10;&#10;Description automatically generated">
            <a:extLst>
              <a:ext uri="{FF2B5EF4-FFF2-40B4-BE49-F238E27FC236}">
                <a16:creationId xmlns:a16="http://schemas.microsoft.com/office/drawing/2014/main" id="{78F919F3-9CC7-43E8-B525-04B0006C5900}"/>
              </a:ext>
            </a:extLst>
          </p:cNvPr>
          <p:cNvPicPr>
            <a:picLocks noChangeAspect="1"/>
          </p:cNvPicPr>
          <p:nvPr/>
        </p:nvPicPr>
        <p:blipFill rotWithShape="1">
          <a:blip r:embed="rId5" cstate="email">
            <a:extLst>
              <a:ext uri="{28A0092B-C50C-407E-A947-70E740481C1C}">
                <a14:useLocalDpi xmlns:a14="http://schemas.microsoft.com/office/drawing/2010/main"/>
              </a:ext>
            </a:extLst>
          </a:blip>
          <a:srcRect/>
          <a:stretch/>
        </p:blipFill>
        <p:spPr>
          <a:xfrm>
            <a:off x="8416749" y="2684201"/>
            <a:ext cx="3084010" cy="2548658"/>
          </a:xfrm>
          <a:prstGeom prst="rect">
            <a:avLst/>
          </a:prstGeom>
          <a:ln>
            <a:noFill/>
          </a:ln>
          <a:effectLst>
            <a:outerShdw blurRad="292100" dist="139700" dir="2700000" algn="tl" rotWithShape="0">
              <a:srgbClr val="333333">
                <a:alpha val="65000"/>
              </a:srgbClr>
            </a:outerShdw>
          </a:effectLst>
        </p:spPr>
      </p:pic>
      <p:sp>
        <p:nvSpPr>
          <p:cNvPr id="12" name="TextBox 11">
            <a:extLst>
              <a:ext uri="{FF2B5EF4-FFF2-40B4-BE49-F238E27FC236}">
                <a16:creationId xmlns:a16="http://schemas.microsoft.com/office/drawing/2014/main" id="{86443D7A-5F63-4258-8453-4AF74E4AEAF4}"/>
              </a:ext>
            </a:extLst>
          </p:cNvPr>
          <p:cNvSpPr txBox="1"/>
          <p:nvPr/>
        </p:nvSpPr>
        <p:spPr>
          <a:xfrm>
            <a:off x="3142082" y="5232859"/>
            <a:ext cx="5907836" cy="1077218"/>
          </a:xfrm>
          <a:prstGeom prst="rect">
            <a:avLst/>
          </a:prstGeom>
          <a:noFill/>
        </p:spPr>
        <p:txBody>
          <a:bodyPr wrap="none" rtlCol="0">
            <a:spAutoFit/>
          </a:bodyPr>
          <a:lstStyle/>
          <a:p>
            <a:pPr algn="ctr"/>
            <a:r>
              <a:rPr lang="en-US" sz="3200" dirty="0"/>
              <a:t>Insure entry into pleural cavity</a:t>
            </a:r>
          </a:p>
          <a:p>
            <a:pPr algn="ctr"/>
            <a:r>
              <a:rPr lang="en-US" sz="3200" dirty="0"/>
              <a:t> and remove adhesions if present  </a:t>
            </a:r>
          </a:p>
        </p:txBody>
      </p:sp>
    </p:spTree>
    <p:extLst>
      <p:ext uri="{BB962C8B-B14F-4D97-AF65-F5344CB8AC3E}">
        <p14:creationId xmlns:p14="http://schemas.microsoft.com/office/powerpoint/2010/main" val="303884171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2"/>
          </p:nvPr>
        </p:nvSpPr>
        <p:spPr>
          <a:xfrm>
            <a:off x="479898" y="1038705"/>
            <a:ext cx="6853057" cy="5391691"/>
          </a:xfrm>
        </p:spPr>
        <p:txBody>
          <a:bodyPr/>
          <a:lstStyle/>
          <a:p>
            <a:r>
              <a:rPr lang="en-US" sz="2667" b="1" dirty="0"/>
              <a:t>Warranty: </a:t>
            </a:r>
            <a:r>
              <a:rPr lang="en-US" sz="2667" dirty="0"/>
              <a:t>The Simple Thoracostomy Kit contains medical equipment, which requires education and training for use. North American Rescue, LLC. warrants the Simple Thoracostomy Kit as merchantable expressly for the indication detailed. North American Rescue disclaims all other implied warranties relating to this kit and its contents, to include use beyond this kits identified purpose, and utilization by untrained personnel or legally unauthorized parties.</a:t>
            </a:r>
            <a:r>
              <a:rPr lang="en-US" sz="2667" b="1" dirty="0">
                <a:latin typeface="AntennaCond-Bold"/>
              </a:rPr>
              <a:t> </a:t>
            </a:r>
          </a:p>
          <a:p>
            <a:r>
              <a:rPr lang="en-US" sz="2667" b="1" dirty="0">
                <a:solidFill>
                  <a:srgbClr val="FF9900"/>
                </a:solidFill>
              </a:rPr>
              <a:t>Caution:</a:t>
            </a:r>
            <a:r>
              <a:rPr lang="en-US" sz="2667" b="1" dirty="0"/>
              <a:t> </a:t>
            </a:r>
            <a:r>
              <a:rPr lang="en-US" sz="2667" dirty="0"/>
              <a:t>Federal Law restricts the Simple Thoracostomy Kit to sale by, or on the order of, a licensed physician.</a:t>
            </a:r>
          </a:p>
        </p:txBody>
      </p:sp>
      <p:sp>
        <p:nvSpPr>
          <p:cNvPr id="7" name="TextBox 6">
            <a:extLst>
              <a:ext uri="{FF2B5EF4-FFF2-40B4-BE49-F238E27FC236}">
                <a16:creationId xmlns:a16="http://schemas.microsoft.com/office/drawing/2014/main" id="{0DB3F619-5A8A-42B3-96B2-AF5171F7533B}"/>
              </a:ext>
            </a:extLst>
          </p:cNvPr>
          <p:cNvSpPr txBox="1"/>
          <p:nvPr/>
        </p:nvSpPr>
        <p:spPr>
          <a:xfrm>
            <a:off x="3161184" y="86332"/>
            <a:ext cx="5869631" cy="64633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b="0" i="1" u="none" strike="noStrike" kern="1200" cap="none" spc="0" normalizeH="0" baseline="0" noProof="0" dirty="0">
                <a:ln>
                  <a:noFill/>
                </a:ln>
                <a:solidFill>
                  <a:schemeClr val="bg1">
                    <a:lumMod val="65000"/>
                  </a:schemeClr>
                </a:solidFill>
                <a:effectLst/>
                <a:uLnTx/>
                <a:uFillTx/>
                <a:latin typeface="Calibri" panose="020F0502020204030204"/>
                <a:ea typeface="+mn-ea"/>
                <a:cs typeface="+mn-cs"/>
              </a:rPr>
              <a:t>The following materials were developed for the purpose of </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i="1" dirty="0">
                <a:solidFill>
                  <a:schemeClr val="bg1">
                    <a:lumMod val="65000"/>
                  </a:schemeClr>
                </a:solidFill>
                <a:latin typeface="Calibri" panose="020F0502020204030204"/>
              </a:rPr>
              <a:t>Simple Thoracostomy Kit</a:t>
            </a:r>
            <a:r>
              <a:rPr kumimoji="0" lang="en-US" b="0" i="1" u="none" strike="noStrike" kern="1200" cap="none" spc="0" normalizeH="0" baseline="0" noProof="0" dirty="0">
                <a:ln>
                  <a:noFill/>
                </a:ln>
                <a:solidFill>
                  <a:schemeClr val="bg1">
                    <a:lumMod val="65000"/>
                  </a:schemeClr>
                </a:solidFill>
                <a:effectLst/>
                <a:uLnTx/>
                <a:uFillTx/>
                <a:latin typeface="Calibri" panose="020F0502020204030204"/>
                <a:ea typeface="+mn-ea"/>
                <a:cs typeface="+mn-cs"/>
              </a:rPr>
              <a:t> orientation and training</a:t>
            </a:r>
          </a:p>
        </p:txBody>
      </p:sp>
    </p:spTree>
    <p:extLst>
      <p:ext uri="{BB962C8B-B14F-4D97-AF65-F5344CB8AC3E}">
        <p14:creationId xmlns:p14="http://schemas.microsoft.com/office/powerpoint/2010/main" val="334523346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86B97967-A67A-4622-B49B-A33B9EA7ABF2}"/>
              </a:ext>
            </a:extLst>
          </p:cNvPr>
          <p:cNvSpPr/>
          <p:nvPr/>
        </p:nvSpPr>
        <p:spPr>
          <a:xfrm>
            <a:off x="478971" y="224987"/>
            <a:ext cx="6506620" cy="461665"/>
          </a:xfrm>
          <a:prstGeom prst="rect">
            <a:avLst/>
          </a:prstGeom>
        </p:spPr>
        <p:txBody>
          <a:bodyPr wrap="square">
            <a:spAutoFit/>
          </a:bodyPr>
          <a:lstStyle/>
          <a:p>
            <a:r>
              <a:rPr lang="en-US" sz="2400" dirty="0">
                <a:solidFill>
                  <a:schemeClr val="bg1">
                    <a:lumMod val="50000"/>
                  </a:schemeClr>
                </a:solidFill>
              </a:rPr>
              <a:t>Objective 4: Steps needed to perform and confirm </a:t>
            </a:r>
          </a:p>
        </p:txBody>
      </p:sp>
      <p:pic>
        <p:nvPicPr>
          <p:cNvPr id="7" name="Picture 6">
            <a:extLst>
              <a:ext uri="{FF2B5EF4-FFF2-40B4-BE49-F238E27FC236}">
                <a16:creationId xmlns:a16="http://schemas.microsoft.com/office/drawing/2014/main" id="{77781407-159A-4688-974C-E39025E23E3D}"/>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45574" y="1167040"/>
            <a:ext cx="4640435" cy="3923309"/>
          </a:xfrm>
          <a:prstGeom prst="rect">
            <a:avLst/>
          </a:prstGeom>
          <a:ln>
            <a:noFill/>
          </a:ln>
          <a:effectLst>
            <a:outerShdw blurRad="292100" dist="139700" dir="2700000" algn="tl" rotWithShape="0">
              <a:srgbClr val="333333">
                <a:alpha val="65000"/>
              </a:srgbClr>
            </a:outerShdw>
          </a:effectLst>
        </p:spPr>
      </p:pic>
      <p:pic>
        <p:nvPicPr>
          <p:cNvPr id="4" name="Picture 3" descr="A picture containing indoor&#10;&#10;Description automatically generated">
            <a:extLst>
              <a:ext uri="{FF2B5EF4-FFF2-40B4-BE49-F238E27FC236}">
                <a16:creationId xmlns:a16="http://schemas.microsoft.com/office/drawing/2014/main" id="{6232E6D3-551E-41D2-8A78-A3C94FFB6AD9}"/>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5728772" y="920152"/>
            <a:ext cx="3327093" cy="2616261"/>
          </a:xfrm>
          <a:prstGeom prst="rect">
            <a:avLst/>
          </a:prstGeom>
          <a:ln>
            <a:noFill/>
          </a:ln>
          <a:effectLst>
            <a:outerShdw blurRad="292100" dist="139700" dir="2700000" algn="tl" rotWithShape="0">
              <a:srgbClr val="333333">
                <a:alpha val="65000"/>
              </a:srgbClr>
            </a:outerShdw>
          </a:effectLst>
        </p:spPr>
      </p:pic>
      <p:pic>
        <p:nvPicPr>
          <p:cNvPr id="8" name="Picture 7" descr="A close up of a fish&#10;&#10;Description automatically generated">
            <a:extLst>
              <a:ext uri="{FF2B5EF4-FFF2-40B4-BE49-F238E27FC236}">
                <a16:creationId xmlns:a16="http://schemas.microsoft.com/office/drawing/2014/main" id="{412FCAF7-B60A-423B-A9D3-D0A4D662CE5F}"/>
              </a:ext>
            </a:extLst>
          </p:cNvPr>
          <p:cNvPicPr>
            <a:picLocks noChangeAspect="1"/>
          </p:cNvPicPr>
          <p:nvPr/>
        </p:nvPicPr>
        <p:blipFill rotWithShape="1">
          <a:blip r:embed="rId5" cstate="email">
            <a:extLst>
              <a:ext uri="{28A0092B-C50C-407E-A947-70E740481C1C}">
                <a14:useLocalDpi xmlns:a14="http://schemas.microsoft.com/office/drawing/2010/main"/>
              </a:ext>
            </a:extLst>
          </a:blip>
          <a:srcRect/>
          <a:stretch/>
        </p:blipFill>
        <p:spPr>
          <a:xfrm>
            <a:off x="8636965" y="2704396"/>
            <a:ext cx="3009461" cy="2793672"/>
          </a:xfrm>
          <a:prstGeom prst="rect">
            <a:avLst/>
          </a:prstGeom>
          <a:ln>
            <a:noFill/>
          </a:ln>
          <a:effectLst>
            <a:outerShdw blurRad="292100" dist="139700" dir="2700000" algn="tl" rotWithShape="0">
              <a:srgbClr val="333333">
                <a:alpha val="65000"/>
              </a:srgbClr>
            </a:outerShdw>
          </a:effectLst>
        </p:spPr>
      </p:pic>
      <p:sp>
        <p:nvSpPr>
          <p:cNvPr id="12" name="TextBox 11">
            <a:extLst>
              <a:ext uri="{FF2B5EF4-FFF2-40B4-BE49-F238E27FC236}">
                <a16:creationId xmlns:a16="http://schemas.microsoft.com/office/drawing/2014/main" id="{CA87A137-E06D-46B8-991C-A22A8A8928FD}"/>
              </a:ext>
            </a:extLst>
          </p:cNvPr>
          <p:cNvSpPr txBox="1"/>
          <p:nvPr/>
        </p:nvSpPr>
        <p:spPr>
          <a:xfrm>
            <a:off x="2603974" y="5682160"/>
            <a:ext cx="6249596" cy="584775"/>
          </a:xfrm>
          <a:prstGeom prst="rect">
            <a:avLst/>
          </a:prstGeom>
          <a:noFill/>
        </p:spPr>
        <p:txBody>
          <a:bodyPr wrap="none" rtlCol="0">
            <a:spAutoFit/>
          </a:bodyPr>
          <a:lstStyle/>
          <a:p>
            <a:pPr algn="ctr"/>
            <a:r>
              <a:rPr lang="en-US" sz="3200" dirty="0"/>
              <a:t>Remove finger and monitor patient </a:t>
            </a:r>
          </a:p>
        </p:txBody>
      </p:sp>
    </p:spTree>
    <p:extLst>
      <p:ext uri="{BB962C8B-B14F-4D97-AF65-F5344CB8AC3E}">
        <p14:creationId xmlns:p14="http://schemas.microsoft.com/office/powerpoint/2010/main" val="287610720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842AF40D-D301-40F5-B95B-C004E947073C}"/>
              </a:ext>
            </a:extLst>
          </p:cNvPr>
          <p:cNvSpPr>
            <a:spLocks noGrp="1"/>
          </p:cNvSpPr>
          <p:nvPr>
            <p:ph type="sldNum" sz="quarter" idx="12"/>
          </p:nvPr>
        </p:nvSpPr>
        <p:spPr/>
        <p:txBody>
          <a:bodyPr/>
          <a:lstStyle/>
          <a:p>
            <a:fld id="{C768843C-63CF-46E2-861D-1500F17A34D1}" type="slidenum">
              <a:rPr lang="en-US" smtClean="0">
                <a:solidFill>
                  <a:prstClr val="black">
                    <a:tint val="75000"/>
                  </a:prstClr>
                </a:solidFill>
              </a:rPr>
              <a:pPr/>
              <a:t>21</a:t>
            </a:fld>
            <a:endParaRPr lang="en-US">
              <a:solidFill>
                <a:prstClr val="black">
                  <a:tint val="75000"/>
                </a:prstClr>
              </a:solidFill>
            </a:endParaRPr>
          </a:p>
        </p:txBody>
      </p:sp>
      <p:sp>
        <p:nvSpPr>
          <p:cNvPr id="4" name="Rectangle 3">
            <a:extLst>
              <a:ext uri="{FF2B5EF4-FFF2-40B4-BE49-F238E27FC236}">
                <a16:creationId xmlns:a16="http://schemas.microsoft.com/office/drawing/2014/main" id="{F7BD64EB-FD06-4102-917E-745E922A5181}"/>
              </a:ext>
            </a:extLst>
          </p:cNvPr>
          <p:cNvSpPr/>
          <p:nvPr/>
        </p:nvSpPr>
        <p:spPr>
          <a:xfrm>
            <a:off x="3048000" y="5287982"/>
            <a:ext cx="6096000" cy="1077218"/>
          </a:xfrm>
          <a:prstGeom prst="rect">
            <a:avLst/>
          </a:prstGeom>
        </p:spPr>
        <p:txBody>
          <a:bodyPr>
            <a:spAutoFit/>
          </a:bodyPr>
          <a:lstStyle/>
          <a:p>
            <a:pPr lvl="0" algn="ctr"/>
            <a:r>
              <a:rPr lang="en-US" sz="3200" dirty="0">
                <a:solidFill>
                  <a:prstClr val="black"/>
                </a:solidFill>
              </a:rPr>
              <a:t>Consider HyFin® Vent Chest Seal</a:t>
            </a:r>
          </a:p>
          <a:p>
            <a:pPr lvl="0" algn="ctr"/>
            <a:r>
              <a:rPr lang="en-US" sz="3200" dirty="0">
                <a:solidFill>
                  <a:prstClr val="black"/>
                </a:solidFill>
              </a:rPr>
              <a:t>if patient spontaneously breathing</a:t>
            </a:r>
            <a:endParaRPr lang="en-US" dirty="0"/>
          </a:p>
        </p:txBody>
      </p:sp>
      <p:pic>
        <p:nvPicPr>
          <p:cNvPr id="5" name="Picture 4">
            <a:extLst>
              <a:ext uri="{FF2B5EF4-FFF2-40B4-BE49-F238E27FC236}">
                <a16:creationId xmlns:a16="http://schemas.microsoft.com/office/drawing/2014/main" id="{DA3CE76D-2686-4EC0-9E88-3FF6EED26A7E}"/>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964683" y="1380400"/>
            <a:ext cx="4166634" cy="3522729"/>
          </a:xfrm>
          <a:prstGeom prst="rect">
            <a:avLst/>
          </a:prstGeom>
          <a:ln>
            <a:noFill/>
          </a:ln>
          <a:effectLst>
            <a:outerShdw blurRad="292100" dist="139700" dir="2700000" algn="tl" rotWithShape="0">
              <a:srgbClr val="333333">
                <a:alpha val="65000"/>
              </a:srgbClr>
            </a:outerShdw>
          </a:effectLst>
        </p:spPr>
      </p:pic>
      <p:pic>
        <p:nvPicPr>
          <p:cNvPr id="1026" name="Picture 2" descr="37717d02-d05c-498e-bc9f-be71ee5ad860@namprd16">
            <a:extLst>
              <a:ext uri="{FF2B5EF4-FFF2-40B4-BE49-F238E27FC236}">
                <a16:creationId xmlns:a16="http://schemas.microsoft.com/office/drawing/2014/main" id="{6AEBBFFD-2424-4AA3-AB49-BFA90FD38079}"/>
              </a:ext>
            </a:extLst>
          </p:cNvPr>
          <p:cNvPicPr>
            <a:picLocks noChangeAspect="1" noChangeArrowheads="1"/>
          </p:cNvPicPr>
          <p:nvPr/>
        </p:nvPicPr>
        <p:blipFill rotWithShape="1">
          <a:blip r:embed="rId4" cstate="email">
            <a:extLst>
              <a:ext uri="{BEBA8EAE-BF5A-486C-A8C5-ECC9F3942E4B}">
                <a14:imgProps xmlns:a14="http://schemas.microsoft.com/office/drawing/2010/main">
                  <a14:imgLayer r:embed="rId5">
                    <a14:imgEffect>
                      <a14:sharpenSoften amount="50000"/>
                    </a14:imgEffect>
                  </a14:imgLayer>
                </a14:imgProps>
              </a:ext>
              <a:ext uri="{28A0092B-C50C-407E-A947-70E740481C1C}">
                <a14:useLocalDpi xmlns:a14="http://schemas.microsoft.com/office/drawing/2010/main"/>
              </a:ext>
            </a:extLst>
          </a:blip>
          <a:srcRect/>
          <a:stretch/>
        </p:blipFill>
        <p:spPr bwMode="auto">
          <a:xfrm>
            <a:off x="5924423" y="1071505"/>
            <a:ext cx="4395234" cy="412890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5">
            <a:extLst>
              <a:ext uri="{FF2B5EF4-FFF2-40B4-BE49-F238E27FC236}">
                <a16:creationId xmlns:a16="http://schemas.microsoft.com/office/drawing/2014/main" id="{8D6928DC-000B-49F6-B914-49F69C311103}"/>
              </a:ext>
            </a:extLst>
          </p:cNvPr>
          <p:cNvSpPr/>
          <p:nvPr/>
        </p:nvSpPr>
        <p:spPr>
          <a:xfrm>
            <a:off x="478971" y="224987"/>
            <a:ext cx="6506620" cy="461665"/>
          </a:xfrm>
          <a:prstGeom prst="rect">
            <a:avLst/>
          </a:prstGeom>
        </p:spPr>
        <p:txBody>
          <a:bodyPr wrap="square">
            <a:spAutoFit/>
          </a:bodyPr>
          <a:lstStyle/>
          <a:p>
            <a:r>
              <a:rPr lang="en-US" sz="2400" dirty="0">
                <a:solidFill>
                  <a:schemeClr val="bg1">
                    <a:lumMod val="50000"/>
                  </a:schemeClr>
                </a:solidFill>
              </a:rPr>
              <a:t>Objective 4: Steps needed to perform and confirm </a:t>
            </a:r>
          </a:p>
        </p:txBody>
      </p:sp>
    </p:spTree>
    <p:extLst>
      <p:ext uri="{BB962C8B-B14F-4D97-AF65-F5344CB8AC3E}">
        <p14:creationId xmlns:p14="http://schemas.microsoft.com/office/powerpoint/2010/main" val="81085028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529622" y="1145673"/>
            <a:ext cx="11133221" cy="4001095"/>
          </a:xfrm>
          <a:prstGeom prst="rect">
            <a:avLst/>
          </a:prstGeom>
          <a:noFill/>
        </p:spPr>
        <p:txBody>
          <a:bodyPr wrap="square" rtlCol="0">
            <a:spAutoFit/>
          </a:bodyPr>
          <a:lstStyle/>
          <a:p>
            <a:r>
              <a:rPr lang="en-US" sz="3200" b="1" dirty="0">
                <a:solidFill>
                  <a:srgbClr val="002060"/>
                </a:solidFill>
              </a:rPr>
              <a:t>Successful thoracic decompression</a:t>
            </a:r>
            <a:r>
              <a:rPr lang="en-US" sz="3200" dirty="0">
                <a:solidFill>
                  <a:srgbClr val="002060"/>
                </a:solidFill>
              </a:rPr>
              <a:t> </a:t>
            </a:r>
            <a:r>
              <a:rPr lang="en-US" sz="3200" dirty="0">
                <a:solidFill>
                  <a:prstClr val="black"/>
                </a:solidFill>
              </a:rPr>
              <a:t>may have occurred if </a:t>
            </a:r>
            <a:r>
              <a:rPr lang="en-US" sz="3200" i="1" dirty="0">
                <a:solidFill>
                  <a:prstClr val="black"/>
                </a:solidFill>
              </a:rPr>
              <a:t>one or more</a:t>
            </a:r>
            <a:r>
              <a:rPr lang="en-US" sz="3200" dirty="0">
                <a:solidFill>
                  <a:prstClr val="black"/>
                </a:solidFill>
              </a:rPr>
              <a:t> of the following is observed:</a:t>
            </a:r>
          </a:p>
          <a:p>
            <a:endParaRPr lang="en-US" sz="1400" dirty="0">
              <a:solidFill>
                <a:prstClr val="black"/>
              </a:solidFill>
            </a:endParaRPr>
          </a:p>
          <a:p>
            <a:pPr marL="380990" indent="-380990">
              <a:buFont typeface="Arial" panose="020B0604020202020204" pitchFamily="34" charset="0"/>
              <a:buChar char="•"/>
            </a:pPr>
            <a:r>
              <a:rPr lang="en-US" sz="3200" dirty="0">
                <a:solidFill>
                  <a:prstClr val="black"/>
                </a:solidFill>
              </a:rPr>
              <a:t>improvement of respiratory distress</a:t>
            </a:r>
          </a:p>
          <a:p>
            <a:pPr marL="380990" indent="-380990">
              <a:buFont typeface="Arial" panose="020B0604020202020204" pitchFamily="34" charset="0"/>
              <a:buChar char="•"/>
            </a:pPr>
            <a:r>
              <a:rPr lang="en-US" sz="3200" dirty="0">
                <a:solidFill>
                  <a:prstClr val="black"/>
                </a:solidFill>
              </a:rPr>
              <a:t>relief of air from catheter or one-way valve </a:t>
            </a:r>
            <a:r>
              <a:rPr lang="en-US" sz="2400" dirty="0">
                <a:solidFill>
                  <a:prstClr val="white">
                    <a:lumMod val="50000"/>
                  </a:prstClr>
                </a:solidFill>
              </a:rPr>
              <a:t>(valve may produce auditory signal)</a:t>
            </a:r>
          </a:p>
          <a:p>
            <a:pPr marL="380990" indent="-380990">
              <a:buFont typeface="Arial" panose="020B0604020202020204" pitchFamily="34" charset="0"/>
              <a:buChar char="•"/>
            </a:pPr>
            <a:r>
              <a:rPr lang="en-US" sz="3200" dirty="0">
                <a:solidFill>
                  <a:prstClr val="black"/>
                </a:solidFill>
              </a:rPr>
              <a:t>improvement of oxygen saturation </a:t>
            </a:r>
            <a:r>
              <a:rPr lang="en-US" sz="2400" dirty="0">
                <a:solidFill>
                  <a:prstClr val="white">
                    <a:lumMod val="50000"/>
                  </a:prstClr>
                </a:solidFill>
              </a:rPr>
              <a:t>(≥ 90% </a:t>
            </a:r>
            <a:r>
              <a:rPr lang="en-US" sz="2400" i="1" dirty="0">
                <a:solidFill>
                  <a:prstClr val="white">
                    <a:lumMod val="50000"/>
                  </a:prstClr>
                </a:solidFill>
              </a:rPr>
              <a:t>may be dependent on use of supplemental oxygen</a:t>
            </a:r>
            <a:r>
              <a:rPr lang="en-US" sz="2400" dirty="0">
                <a:solidFill>
                  <a:prstClr val="white">
                    <a:lumMod val="50000"/>
                  </a:prstClr>
                </a:solidFill>
              </a:rPr>
              <a:t>)</a:t>
            </a:r>
          </a:p>
          <a:p>
            <a:pPr marL="380990" indent="-380990">
              <a:buFont typeface="Arial" panose="020B0604020202020204" pitchFamily="34" charset="0"/>
              <a:buChar char="•"/>
            </a:pPr>
            <a:r>
              <a:rPr lang="en-US" sz="3200" dirty="0">
                <a:solidFill>
                  <a:prstClr val="black"/>
                </a:solidFill>
              </a:rPr>
              <a:t>return of radial pulse or vital signs</a:t>
            </a:r>
          </a:p>
        </p:txBody>
      </p:sp>
      <p:sp>
        <p:nvSpPr>
          <p:cNvPr id="4" name="Rectangle 3"/>
          <p:cNvSpPr/>
          <p:nvPr/>
        </p:nvSpPr>
        <p:spPr>
          <a:xfrm>
            <a:off x="478971" y="224987"/>
            <a:ext cx="6506620" cy="461665"/>
          </a:xfrm>
          <a:prstGeom prst="rect">
            <a:avLst/>
          </a:prstGeom>
        </p:spPr>
        <p:txBody>
          <a:bodyPr wrap="square">
            <a:spAutoFit/>
          </a:bodyPr>
          <a:lstStyle/>
          <a:p>
            <a:r>
              <a:rPr lang="en-US" sz="2400" dirty="0">
                <a:solidFill>
                  <a:schemeClr val="bg1">
                    <a:lumMod val="50000"/>
                  </a:schemeClr>
                </a:solidFill>
              </a:rPr>
              <a:t>Objective 4: Steps needed to perform and confirm </a:t>
            </a:r>
          </a:p>
        </p:txBody>
      </p:sp>
    </p:spTree>
    <p:extLst>
      <p:ext uri="{BB962C8B-B14F-4D97-AF65-F5344CB8AC3E}">
        <p14:creationId xmlns:p14="http://schemas.microsoft.com/office/powerpoint/2010/main" val="104153792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609131" y="1105287"/>
            <a:ext cx="11137900" cy="4647426"/>
          </a:xfrm>
          <a:prstGeom prst="rect">
            <a:avLst/>
          </a:prstGeom>
        </p:spPr>
        <p:txBody>
          <a:bodyPr wrap="square">
            <a:spAutoFit/>
          </a:bodyPr>
          <a:lstStyle/>
          <a:p>
            <a:r>
              <a:rPr lang="en-US" sz="3200" b="1" dirty="0">
                <a:solidFill>
                  <a:prstClr val="black"/>
                </a:solidFill>
              </a:rPr>
              <a:t>Following a thoracic decompression procedure,</a:t>
            </a:r>
            <a:r>
              <a:rPr lang="en-US" sz="3200" dirty="0">
                <a:solidFill>
                  <a:prstClr val="black"/>
                </a:solidFill>
              </a:rPr>
              <a:t> continually assess patient for </a:t>
            </a:r>
            <a:r>
              <a:rPr lang="en-US" sz="3200" b="1" dirty="0">
                <a:solidFill>
                  <a:srgbClr val="FF9900"/>
                </a:solidFill>
              </a:rPr>
              <a:t>complications:</a:t>
            </a:r>
          </a:p>
          <a:p>
            <a:endParaRPr lang="en-US" sz="800" dirty="0">
              <a:solidFill>
                <a:prstClr val="black"/>
              </a:solidFill>
            </a:endParaRPr>
          </a:p>
          <a:p>
            <a:pPr marL="609585" indent="-609585">
              <a:buFont typeface="Arial" panose="020B0604020202020204" pitchFamily="34" charset="0"/>
              <a:buChar char="•"/>
            </a:pPr>
            <a:r>
              <a:rPr lang="en-US" sz="3200" dirty="0">
                <a:solidFill>
                  <a:prstClr val="black"/>
                </a:solidFill>
              </a:rPr>
              <a:t>Hemodynamic instability</a:t>
            </a:r>
          </a:p>
          <a:p>
            <a:pPr marL="609585" indent="-609585">
              <a:buFont typeface="Arial" panose="020B0604020202020204" pitchFamily="34" charset="0"/>
              <a:buChar char="•"/>
            </a:pPr>
            <a:r>
              <a:rPr lang="en-US" sz="3200" dirty="0">
                <a:solidFill>
                  <a:prstClr val="black"/>
                </a:solidFill>
              </a:rPr>
              <a:t>Respiratory distress</a:t>
            </a:r>
          </a:p>
          <a:p>
            <a:pPr marL="609585" indent="-609585">
              <a:buFont typeface="Arial" panose="020B0604020202020204" pitchFamily="34" charset="0"/>
              <a:buChar char="•"/>
            </a:pPr>
            <a:r>
              <a:rPr lang="en-US" sz="3200" dirty="0">
                <a:solidFill>
                  <a:prstClr val="black"/>
                </a:solidFill>
              </a:rPr>
              <a:t>Unilateral chest expansion</a:t>
            </a:r>
          </a:p>
          <a:p>
            <a:pPr marL="609585" indent="-609585">
              <a:buFont typeface="Arial" panose="020B0604020202020204" pitchFamily="34" charset="0"/>
              <a:buChar char="•"/>
            </a:pPr>
            <a:r>
              <a:rPr lang="en-US" sz="3200" dirty="0">
                <a:solidFill>
                  <a:prstClr val="black"/>
                </a:solidFill>
              </a:rPr>
              <a:t>Decreased oxygen saturation</a:t>
            </a:r>
          </a:p>
          <a:p>
            <a:pPr marL="609585" indent="-609585">
              <a:buFont typeface="Arial" panose="020B0604020202020204" pitchFamily="34" charset="0"/>
              <a:buChar char="•"/>
            </a:pPr>
            <a:r>
              <a:rPr lang="en-US" sz="3200" dirty="0">
                <a:solidFill>
                  <a:prstClr val="black"/>
                </a:solidFill>
              </a:rPr>
              <a:t>Bleeding</a:t>
            </a:r>
          </a:p>
          <a:p>
            <a:pPr marL="609585" indent="-609585">
              <a:buFont typeface="Arial" panose="020B0604020202020204" pitchFamily="34" charset="0"/>
              <a:buChar char="•"/>
            </a:pPr>
            <a:r>
              <a:rPr lang="en-US" sz="3200" dirty="0">
                <a:solidFill>
                  <a:prstClr val="black"/>
                </a:solidFill>
              </a:rPr>
              <a:t>Incision occlusion</a:t>
            </a:r>
          </a:p>
          <a:p>
            <a:pPr marL="609585" indent="-609585">
              <a:buFont typeface="Arial" panose="020B0604020202020204" pitchFamily="34" charset="0"/>
              <a:buChar char="•"/>
            </a:pPr>
            <a:r>
              <a:rPr lang="en-US" sz="3200" dirty="0">
                <a:solidFill>
                  <a:prstClr val="black"/>
                </a:solidFill>
              </a:rPr>
              <a:t>Hematoma</a:t>
            </a:r>
            <a:endParaRPr lang="en-US" sz="8000" dirty="0">
              <a:solidFill>
                <a:prstClr val="black"/>
              </a:solidFill>
            </a:endParaRPr>
          </a:p>
        </p:txBody>
      </p:sp>
      <p:sp>
        <p:nvSpPr>
          <p:cNvPr id="2" name="TextBox 1"/>
          <p:cNvSpPr txBox="1"/>
          <p:nvPr/>
        </p:nvSpPr>
        <p:spPr>
          <a:xfrm>
            <a:off x="6319483" y="2461505"/>
            <a:ext cx="5622877" cy="2144498"/>
          </a:xfrm>
          <a:prstGeom prst="rect">
            <a:avLst/>
          </a:prstGeom>
          <a:noFill/>
          <a:ln>
            <a:solidFill>
              <a:schemeClr val="tx1"/>
            </a:solidFill>
          </a:ln>
        </p:spPr>
        <p:txBody>
          <a:bodyPr wrap="square" rtlCol="0">
            <a:spAutoFit/>
          </a:bodyPr>
          <a:lstStyle/>
          <a:p>
            <a:pPr algn="ctr"/>
            <a:r>
              <a:rPr lang="en-US" sz="2667" dirty="0">
                <a:solidFill>
                  <a:prstClr val="black"/>
                </a:solidFill>
              </a:rPr>
              <a:t>If two needle decompression and simple thoracostomy fail </a:t>
            </a:r>
          </a:p>
          <a:p>
            <a:pPr algn="ctr"/>
            <a:r>
              <a:rPr lang="en-US" sz="2667" dirty="0">
                <a:solidFill>
                  <a:prstClr val="black"/>
                </a:solidFill>
              </a:rPr>
              <a:t>to relieve condition </a:t>
            </a:r>
          </a:p>
          <a:p>
            <a:pPr algn="ctr"/>
            <a:r>
              <a:rPr lang="en-US" sz="2667" b="1" dirty="0">
                <a:solidFill>
                  <a:srgbClr val="C00000"/>
                </a:solidFill>
              </a:rPr>
              <a:t>consider other causes and treatments</a:t>
            </a:r>
          </a:p>
          <a:p>
            <a:pPr algn="ctr"/>
            <a:r>
              <a:rPr lang="en-US" sz="2667" dirty="0">
                <a:solidFill>
                  <a:srgbClr val="FF9900"/>
                </a:solidFill>
                <a:effectLst>
                  <a:outerShdw blurRad="38100" dist="38100" dir="2700000" algn="tl">
                    <a:srgbClr val="000000">
                      <a:alpha val="43137"/>
                    </a:srgbClr>
                  </a:outerShdw>
                </a:effectLst>
              </a:rPr>
              <a:t>IS THIS A CIRCULATORY PROBLEM?</a:t>
            </a:r>
          </a:p>
        </p:txBody>
      </p:sp>
      <p:sp>
        <p:nvSpPr>
          <p:cNvPr id="10" name="TextBox 9"/>
          <p:cNvSpPr txBox="1"/>
          <p:nvPr/>
        </p:nvSpPr>
        <p:spPr>
          <a:xfrm>
            <a:off x="500973" y="262270"/>
            <a:ext cx="3651768" cy="461665"/>
          </a:xfrm>
          <a:prstGeom prst="rect">
            <a:avLst/>
          </a:prstGeom>
          <a:noFill/>
        </p:spPr>
        <p:txBody>
          <a:bodyPr wrap="square" rtlCol="0">
            <a:spAutoFit/>
          </a:bodyPr>
          <a:lstStyle/>
          <a:p>
            <a:r>
              <a:rPr lang="en-US" sz="2400" dirty="0">
                <a:solidFill>
                  <a:schemeClr val="bg1">
                    <a:lumMod val="50000"/>
                  </a:schemeClr>
                </a:solidFill>
              </a:rPr>
              <a:t>Objective 5: Complications</a:t>
            </a:r>
          </a:p>
        </p:txBody>
      </p:sp>
    </p:spTree>
    <p:extLst>
      <p:ext uri="{BB962C8B-B14F-4D97-AF65-F5344CB8AC3E}">
        <p14:creationId xmlns:p14="http://schemas.microsoft.com/office/powerpoint/2010/main" val="83513304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1"/>
          <p:cNvSpPr>
            <a:spLocks noGrp="1"/>
          </p:cNvSpPr>
          <p:nvPr>
            <p:ph type="body" sz="quarter" idx="12"/>
          </p:nvPr>
        </p:nvSpPr>
        <p:spPr>
          <a:xfrm>
            <a:off x="698089" y="1135478"/>
            <a:ext cx="10964751" cy="4891696"/>
          </a:xfrm>
        </p:spPr>
        <p:txBody>
          <a:bodyPr/>
          <a:lstStyle/>
          <a:p>
            <a:r>
              <a:rPr lang="en-US" sz="3200" b="1" dirty="0">
                <a:solidFill>
                  <a:srgbClr val="FF9900"/>
                </a:solidFill>
              </a:rPr>
              <a:t>Potential adverse complications:</a:t>
            </a:r>
            <a:r>
              <a:rPr lang="en-US" sz="3200" dirty="0">
                <a:solidFill>
                  <a:schemeClr val="bg1">
                    <a:lumMod val="65000"/>
                  </a:schemeClr>
                </a:solidFill>
              </a:rPr>
              <a:t> </a:t>
            </a:r>
            <a:r>
              <a:rPr lang="en-US" sz="2133" dirty="0">
                <a:solidFill>
                  <a:schemeClr val="tx1">
                    <a:lumMod val="50000"/>
                    <a:lumOff val="50000"/>
                  </a:schemeClr>
                </a:solidFill>
              </a:rPr>
              <a:t>of improper thoracic decompression</a:t>
            </a:r>
            <a:endParaRPr lang="en-US" dirty="0">
              <a:solidFill>
                <a:schemeClr val="tx1">
                  <a:lumMod val="50000"/>
                  <a:lumOff val="50000"/>
                </a:schemeClr>
              </a:solidFill>
              <a:effectLst>
                <a:outerShdw blurRad="38100" dist="38100" dir="2700000" algn="tl">
                  <a:srgbClr val="000000">
                    <a:alpha val="43137"/>
                  </a:srgbClr>
                </a:outerShdw>
              </a:effectLst>
            </a:endParaRPr>
          </a:p>
          <a:p>
            <a:pPr marL="457189" indent="-457189">
              <a:buFont typeface="Arial" panose="020B0604020202020204" pitchFamily="34" charset="0"/>
              <a:buChar char="•"/>
            </a:pPr>
            <a:r>
              <a:rPr lang="en-US" sz="3200" dirty="0"/>
              <a:t>Death secondary to cardiac penetration</a:t>
            </a:r>
          </a:p>
          <a:p>
            <a:pPr marL="457189" indent="-457189">
              <a:buFont typeface="Arial" panose="020B0604020202020204" pitchFamily="34" charset="0"/>
              <a:buChar char="•"/>
            </a:pPr>
            <a:r>
              <a:rPr lang="en-US" sz="3200" dirty="0"/>
              <a:t>Lung injury</a:t>
            </a:r>
          </a:p>
          <a:p>
            <a:pPr marL="457189" indent="-457189">
              <a:buFont typeface="Arial" panose="020B0604020202020204" pitchFamily="34" charset="0"/>
              <a:buChar char="•"/>
            </a:pPr>
            <a:r>
              <a:rPr lang="en-US" sz="3200" dirty="0"/>
              <a:t>Vascular injury</a:t>
            </a:r>
          </a:p>
          <a:p>
            <a:pPr marL="457189" indent="-457189">
              <a:buFont typeface="Arial" panose="020B0604020202020204" pitchFamily="34" charset="0"/>
              <a:buChar char="•"/>
            </a:pPr>
            <a:r>
              <a:rPr lang="en-US" sz="3200" dirty="0"/>
              <a:t>Nerve damage </a:t>
            </a:r>
          </a:p>
          <a:p>
            <a:pPr marL="1142971" lvl="1" indent="-457189"/>
            <a:r>
              <a:rPr lang="en-US" sz="3200" dirty="0"/>
              <a:t>Pain</a:t>
            </a:r>
          </a:p>
          <a:p>
            <a:pPr marL="1142971" lvl="1" indent="-457189"/>
            <a:r>
              <a:rPr lang="en-US" sz="3200" dirty="0"/>
              <a:t>Numbness</a:t>
            </a:r>
          </a:p>
          <a:p>
            <a:pPr marL="1142971" lvl="1" indent="-457189"/>
            <a:r>
              <a:rPr lang="en-US" sz="3200" dirty="0"/>
              <a:t>Paralysis of intercostal muscle</a:t>
            </a:r>
          </a:p>
          <a:p>
            <a:pPr marL="457189" indent="-457189">
              <a:buFont typeface="Arial" panose="020B0604020202020204" pitchFamily="34" charset="0"/>
              <a:buChar char="•"/>
            </a:pPr>
            <a:r>
              <a:rPr lang="en-US" sz="3200" dirty="0"/>
              <a:t>Infection</a:t>
            </a:r>
          </a:p>
        </p:txBody>
      </p:sp>
      <p:sp>
        <p:nvSpPr>
          <p:cNvPr id="5" name="TextBox 4"/>
          <p:cNvSpPr txBox="1"/>
          <p:nvPr/>
        </p:nvSpPr>
        <p:spPr>
          <a:xfrm>
            <a:off x="500973" y="262270"/>
            <a:ext cx="3651768" cy="461665"/>
          </a:xfrm>
          <a:prstGeom prst="rect">
            <a:avLst/>
          </a:prstGeom>
          <a:noFill/>
        </p:spPr>
        <p:txBody>
          <a:bodyPr wrap="square" rtlCol="0">
            <a:spAutoFit/>
          </a:bodyPr>
          <a:lstStyle/>
          <a:p>
            <a:r>
              <a:rPr lang="en-US" sz="2400" dirty="0">
                <a:solidFill>
                  <a:prstClr val="white">
                    <a:lumMod val="75000"/>
                  </a:prstClr>
                </a:solidFill>
              </a:rPr>
              <a:t>Objective 5: </a:t>
            </a:r>
            <a:r>
              <a:rPr lang="en-US" sz="2400" dirty="0">
                <a:solidFill>
                  <a:schemeClr val="bg1">
                    <a:lumMod val="50000"/>
                  </a:schemeClr>
                </a:solidFill>
              </a:rPr>
              <a:t>Complications</a:t>
            </a:r>
          </a:p>
        </p:txBody>
      </p:sp>
    </p:spTree>
    <p:extLst>
      <p:ext uri="{BB962C8B-B14F-4D97-AF65-F5344CB8AC3E}">
        <p14:creationId xmlns:p14="http://schemas.microsoft.com/office/powerpoint/2010/main" val="102121540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49178" y="249253"/>
            <a:ext cx="4269284" cy="461665"/>
          </a:xfrm>
          <a:prstGeom prst="rect">
            <a:avLst/>
          </a:prstGeom>
          <a:noFill/>
        </p:spPr>
        <p:txBody>
          <a:bodyPr wrap="square" rtlCol="0">
            <a:spAutoFit/>
          </a:bodyPr>
          <a:lstStyle/>
          <a:p>
            <a:r>
              <a:rPr lang="en-US" sz="2400" dirty="0">
                <a:solidFill>
                  <a:prstClr val="white">
                    <a:lumMod val="75000"/>
                  </a:prstClr>
                </a:solidFill>
              </a:rPr>
              <a:t>Objective 6: Scientific Evidence</a:t>
            </a:r>
          </a:p>
        </p:txBody>
      </p:sp>
      <p:sp>
        <p:nvSpPr>
          <p:cNvPr id="3" name="TextBox 2"/>
          <p:cNvSpPr txBox="1"/>
          <p:nvPr/>
        </p:nvSpPr>
        <p:spPr>
          <a:xfrm>
            <a:off x="449178" y="894058"/>
            <a:ext cx="11349886" cy="5438092"/>
          </a:xfrm>
          <a:prstGeom prst="rect">
            <a:avLst/>
          </a:prstGeom>
          <a:noFill/>
        </p:spPr>
        <p:txBody>
          <a:bodyPr wrap="square" rtlCol="0">
            <a:spAutoFit/>
          </a:bodyPr>
          <a:lstStyle/>
          <a:p>
            <a:r>
              <a:rPr lang="en-US" sz="2667" dirty="0">
                <a:solidFill>
                  <a:prstClr val="black"/>
                </a:solidFill>
              </a:rPr>
              <a:t>The </a:t>
            </a:r>
            <a:r>
              <a:rPr lang="en-US" sz="2667" b="1" dirty="0">
                <a:solidFill>
                  <a:prstClr val="black"/>
                </a:solidFill>
              </a:rPr>
              <a:t>Simple Thoracostomy Kit</a:t>
            </a:r>
            <a:r>
              <a:rPr lang="en-US" sz="2667" dirty="0">
                <a:solidFill>
                  <a:prstClr val="black"/>
                </a:solidFill>
              </a:rPr>
              <a:t>, Thoracic decompression systems (</a:t>
            </a:r>
            <a:r>
              <a:rPr lang="en-US" sz="2667" i="1" dirty="0">
                <a:solidFill>
                  <a:prstClr val="black"/>
                </a:solidFill>
              </a:rPr>
              <a:t>ARS™</a:t>
            </a:r>
            <a:r>
              <a:rPr lang="en-US" sz="2667" dirty="0">
                <a:solidFill>
                  <a:prstClr val="black"/>
                </a:solidFill>
              </a:rPr>
              <a:t> &amp; </a:t>
            </a:r>
            <a:r>
              <a:rPr lang="en-US" sz="2667" i="1" dirty="0">
                <a:solidFill>
                  <a:prstClr val="black"/>
                </a:solidFill>
              </a:rPr>
              <a:t>SPEAR™</a:t>
            </a:r>
            <a:r>
              <a:rPr lang="en-US" sz="2667" dirty="0">
                <a:solidFill>
                  <a:prstClr val="black"/>
                </a:solidFill>
              </a:rPr>
              <a:t>) along with this presentation, were developed utilizing the latest published evidence, independent research, and the support of dedicated Military and Civilian medical professionals in Emergency Medicine, Trauma Surgery, Pulmonology, Radiology, and Pathology. </a:t>
            </a:r>
          </a:p>
          <a:p>
            <a:endParaRPr lang="en-US" sz="2400" dirty="0">
              <a:solidFill>
                <a:prstClr val="black"/>
              </a:solidFill>
            </a:endParaRPr>
          </a:p>
          <a:p>
            <a:r>
              <a:rPr lang="en-US" sz="2667" dirty="0">
                <a:solidFill>
                  <a:prstClr val="black"/>
                </a:solidFill>
              </a:rPr>
              <a:t>Clinical providers, regardless of their position, must dedicate themselves to the unrelenting truth that </a:t>
            </a:r>
            <a:r>
              <a:rPr lang="en-US" sz="2667" b="1" i="1" dirty="0">
                <a:solidFill>
                  <a:prstClr val="black"/>
                </a:solidFill>
              </a:rPr>
              <a:t>critical care is an evolution on behalf of those in need</a:t>
            </a:r>
            <a:r>
              <a:rPr lang="en-US" sz="2667" dirty="0">
                <a:solidFill>
                  <a:prstClr val="black"/>
                </a:solidFill>
              </a:rPr>
              <a:t>.</a:t>
            </a:r>
          </a:p>
          <a:p>
            <a:endParaRPr lang="en-US" sz="2400" dirty="0">
              <a:solidFill>
                <a:prstClr val="black"/>
              </a:solidFill>
            </a:endParaRPr>
          </a:p>
          <a:p>
            <a:r>
              <a:rPr lang="en-US" sz="2667" dirty="0">
                <a:solidFill>
                  <a:prstClr val="black"/>
                </a:solidFill>
              </a:rPr>
              <a:t>Butler F, Holcomb J, Shackelford S, et al. Management of the Suspected Tension Pneumothorax in Tactical Combat Care, TCCC Guidelines Change 17-02. J </a:t>
            </a:r>
            <a:r>
              <a:rPr lang="en-US" sz="2667" dirty="0" err="1">
                <a:solidFill>
                  <a:prstClr val="black"/>
                </a:solidFill>
              </a:rPr>
              <a:t>Spe</a:t>
            </a:r>
            <a:r>
              <a:rPr lang="en-US" sz="2667" dirty="0">
                <a:solidFill>
                  <a:prstClr val="black"/>
                </a:solidFill>
              </a:rPr>
              <a:t> Op Med. 2018; 18: 19-35.</a:t>
            </a:r>
          </a:p>
          <a:p>
            <a:endParaRPr lang="en-US" sz="1467" dirty="0">
              <a:solidFill>
                <a:prstClr val="black"/>
              </a:solidFill>
            </a:endParaRPr>
          </a:p>
          <a:p>
            <a:r>
              <a:rPr lang="en-US" i="1" dirty="0">
                <a:solidFill>
                  <a:prstClr val="black"/>
                </a:solidFill>
              </a:rPr>
              <a:t>*</a:t>
            </a:r>
            <a:r>
              <a:rPr lang="en-US" sz="1600" i="1" dirty="0">
                <a:solidFill>
                  <a:prstClr val="black"/>
                </a:solidFill>
              </a:rPr>
              <a:t>The aforementioned publication references ninety-six additional papers worthy of careful review. </a:t>
            </a:r>
          </a:p>
        </p:txBody>
      </p:sp>
    </p:spTree>
    <p:extLst>
      <p:ext uri="{BB962C8B-B14F-4D97-AF65-F5344CB8AC3E}">
        <p14:creationId xmlns:p14="http://schemas.microsoft.com/office/powerpoint/2010/main" val="274326179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54073" y="5622807"/>
            <a:ext cx="8194841" cy="584775"/>
          </a:xfrm>
          <a:prstGeom prst="rect">
            <a:avLst/>
          </a:prstGeom>
        </p:spPr>
        <p:txBody>
          <a:bodyPr wrap="square">
            <a:spAutoFit/>
          </a:bodyPr>
          <a:lstStyle/>
          <a:p>
            <a:r>
              <a:rPr lang="en-US" sz="1600" dirty="0">
                <a:solidFill>
                  <a:prstClr val="black"/>
                </a:solidFill>
              </a:rPr>
              <a:t>Butler F, Holcomb J, Shackelford S, et al. Management of the Suspected Tension Pneumothorax in Tactical Combat Care, TCCC Guidelines Change 17-02. J </a:t>
            </a:r>
            <a:r>
              <a:rPr lang="en-US" sz="1600" dirty="0" err="1">
                <a:solidFill>
                  <a:prstClr val="black"/>
                </a:solidFill>
              </a:rPr>
              <a:t>Spe</a:t>
            </a:r>
            <a:r>
              <a:rPr lang="en-US" sz="1600" dirty="0">
                <a:solidFill>
                  <a:prstClr val="black"/>
                </a:solidFill>
              </a:rPr>
              <a:t> Op Med. 2018; 18: 19-35.</a:t>
            </a:r>
          </a:p>
        </p:txBody>
      </p:sp>
      <p:sp>
        <p:nvSpPr>
          <p:cNvPr id="4" name="Rectangle 3"/>
          <p:cNvSpPr/>
          <p:nvPr/>
        </p:nvSpPr>
        <p:spPr>
          <a:xfrm>
            <a:off x="535241" y="991421"/>
            <a:ext cx="11480296" cy="4400435"/>
          </a:xfrm>
          <a:prstGeom prst="rect">
            <a:avLst/>
          </a:prstGeom>
        </p:spPr>
        <p:txBody>
          <a:bodyPr wrap="square">
            <a:spAutoFit/>
          </a:bodyPr>
          <a:lstStyle/>
          <a:p>
            <a:r>
              <a:rPr lang="en-US" sz="2400" b="1" dirty="0">
                <a:solidFill>
                  <a:prstClr val="black"/>
                </a:solidFill>
                <a:effectLst>
                  <a:outerShdw blurRad="38100" dist="38100" dir="2700000" algn="tl">
                    <a:srgbClr val="000000">
                      <a:alpha val="43137"/>
                    </a:srgbClr>
                  </a:outerShdw>
                </a:effectLst>
              </a:rPr>
              <a:t> </a:t>
            </a:r>
            <a:r>
              <a:rPr lang="en-US" sz="3200" b="1" dirty="0">
                <a:solidFill>
                  <a:prstClr val="black"/>
                </a:solidFill>
              </a:rPr>
              <a:t>Nine Key Facets </a:t>
            </a:r>
            <a:r>
              <a:rPr lang="en-US" sz="3200" dirty="0">
                <a:solidFill>
                  <a:prstClr val="black"/>
                </a:solidFill>
              </a:rPr>
              <a:t>of Tactical Combat Care Guidelines Change 17-02</a:t>
            </a:r>
          </a:p>
          <a:p>
            <a:endParaRPr lang="en-US" sz="1333" dirty="0">
              <a:solidFill>
                <a:prstClr val="black"/>
              </a:solidFill>
            </a:endParaRPr>
          </a:p>
          <a:p>
            <a:pPr marL="457189" indent="-457189">
              <a:buFont typeface="+mj-lt"/>
              <a:buAutoNum type="arabicPeriod"/>
            </a:pPr>
            <a:r>
              <a:rPr lang="en-US" sz="2133" dirty="0">
                <a:solidFill>
                  <a:schemeClr val="bg1">
                    <a:lumMod val="65000"/>
                  </a:schemeClr>
                </a:solidFill>
              </a:rPr>
              <a:t>Continuation of aggressive approach to suspecting and treating tension pneumothorax</a:t>
            </a:r>
          </a:p>
          <a:p>
            <a:pPr marL="457189" indent="-457189">
              <a:buFont typeface="+mj-lt"/>
              <a:buAutoNum type="arabicPeriod"/>
            </a:pPr>
            <a:r>
              <a:rPr lang="en-US" sz="2133" dirty="0">
                <a:solidFill>
                  <a:schemeClr val="bg1">
                    <a:lumMod val="65000"/>
                  </a:schemeClr>
                </a:solidFill>
              </a:rPr>
              <a:t>Emphasis of bilateral decompression in traumatic arrest</a:t>
            </a:r>
          </a:p>
          <a:p>
            <a:pPr marL="457189" indent="-457189">
              <a:buFont typeface="+mj-lt"/>
              <a:buAutoNum type="arabicPeriod"/>
            </a:pPr>
            <a:r>
              <a:rPr lang="en-US" sz="2133" dirty="0">
                <a:solidFill>
                  <a:schemeClr val="bg1">
                    <a:lumMod val="65000"/>
                  </a:schemeClr>
                </a:solidFill>
              </a:rPr>
              <a:t>Addition of 10 Gauge catheter (length indicated in current guidelines differs from the S P E A R™)</a:t>
            </a:r>
          </a:p>
          <a:p>
            <a:pPr marL="457189" indent="-457189">
              <a:buFont typeface="+mj-lt"/>
              <a:buAutoNum type="arabicPeriod"/>
            </a:pPr>
            <a:r>
              <a:rPr lang="en-US" sz="2133" dirty="0">
                <a:solidFill>
                  <a:schemeClr val="bg1">
                    <a:lumMod val="65000"/>
                  </a:schemeClr>
                </a:solidFill>
              </a:rPr>
              <a:t>Designates either Lateral or Anterior sites as acceptable for thoracic decompression</a:t>
            </a:r>
          </a:p>
          <a:p>
            <a:pPr marL="457189" indent="-457189">
              <a:buFont typeface="+mj-lt"/>
              <a:buAutoNum type="arabicPeriod"/>
            </a:pPr>
            <a:r>
              <a:rPr lang="en-US" sz="2133" dirty="0">
                <a:solidFill>
                  <a:schemeClr val="bg1">
                    <a:lumMod val="65000"/>
                  </a:schemeClr>
                </a:solidFill>
              </a:rPr>
              <a:t>Addition of procedural elements (critical procedural differences are included within this material)</a:t>
            </a:r>
          </a:p>
          <a:p>
            <a:pPr marL="457189" indent="-457189">
              <a:buFont typeface="+mj-lt"/>
              <a:buAutoNum type="arabicPeriod"/>
            </a:pPr>
            <a:r>
              <a:rPr lang="en-US" sz="2133" dirty="0">
                <a:solidFill>
                  <a:schemeClr val="bg1">
                    <a:lumMod val="65000"/>
                  </a:schemeClr>
                </a:solidFill>
              </a:rPr>
              <a:t>Defines successful thoracic decompression</a:t>
            </a:r>
          </a:p>
          <a:p>
            <a:pPr marL="457189" indent="-457189">
              <a:buFont typeface="+mj-lt"/>
              <a:buAutoNum type="arabicPeriod"/>
            </a:pPr>
            <a:r>
              <a:rPr lang="en-US" sz="2133" dirty="0">
                <a:solidFill>
                  <a:schemeClr val="bg1">
                    <a:lumMod val="65000"/>
                  </a:schemeClr>
                </a:solidFill>
              </a:rPr>
              <a:t>Recommends ONLY two needle decompressions be attempted before moving on to circulation</a:t>
            </a:r>
          </a:p>
          <a:p>
            <a:pPr marL="457189" indent="-457189">
              <a:buFont typeface="+mj-lt"/>
              <a:buAutoNum type="arabicPeriod"/>
            </a:pPr>
            <a:r>
              <a:rPr lang="en-US" sz="2133" dirty="0">
                <a:solidFill>
                  <a:schemeClr val="bg1">
                    <a:lumMod val="65000"/>
                  </a:schemeClr>
                </a:solidFill>
              </a:rPr>
              <a:t>Addition of materials that recommend consideration of tension pneumothorax in presentations of shock</a:t>
            </a:r>
          </a:p>
          <a:p>
            <a:pPr marL="457189" indent="-457189">
              <a:buFont typeface="+mj-lt"/>
              <a:buAutoNum type="arabicPeriod"/>
            </a:pPr>
            <a:r>
              <a:rPr lang="en-US" sz="2133" b="1" dirty="0">
                <a:solidFill>
                  <a:prstClr val="black"/>
                </a:solidFill>
              </a:rPr>
              <a:t>Addition of finger thoracostomy </a:t>
            </a:r>
            <a:r>
              <a:rPr lang="en-US" sz="2133" b="1" dirty="0">
                <a:solidFill>
                  <a:prstClr val="black">
                    <a:lumMod val="50000"/>
                    <a:lumOff val="50000"/>
                  </a:prstClr>
                </a:solidFill>
              </a:rPr>
              <a:t>(if presentation warrants - following two unsuccessful needle decompression attempts - and provider is trained)</a:t>
            </a:r>
          </a:p>
        </p:txBody>
      </p:sp>
      <p:sp>
        <p:nvSpPr>
          <p:cNvPr id="7" name="TextBox 6"/>
          <p:cNvSpPr txBox="1"/>
          <p:nvPr/>
        </p:nvSpPr>
        <p:spPr>
          <a:xfrm>
            <a:off x="449178" y="249253"/>
            <a:ext cx="4269284" cy="461665"/>
          </a:xfrm>
          <a:prstGeom prst="rect">
            <a:avLst/>
          </a:prstGeom>
          <a:noFill/>
        </p:spPr>
        <p:txBody>
          <a:bodyPr wrap="square" rtlCol="0">
            <a:spAutoFit/>
          </a:bodyPr>
          <a:lstStyle/>
          <a:p>
            <a:r>
              <a:rPr lang="en-US" sz="2400" dirty="0">
                <a:solidFill>
                  <a:prstClr val="white">
                    <a:lumMod val="75000"/>
                  </a:prstClr>
                </a:solidFill>
              </a:rPr>
              <a:t>Objective 6: Scientific Evidence</a:t>
            </a:r>
          </a:p>
        </p:txBody>
      </p:sp>
    </p:spTree>
    <p:extLst>
      <p:ext uri="{BB962C8B-B14F-4D97-AF65-F5344CB8AC3E}">
        <p14:creationId xmlns:p14="http://schemas.microsoft.com/office/powerpoint/2010/main" val="397619356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3566809" y="5362500"/>
            <a:ext cx="6705313" cy="430993"/>
          </a:xfrm>
        </p:spPr>
        <p:txBody>
          <a:bodyPr/>
          <a:lstStyle/>
          <a:p>
            <a:r>
              <a:rPr lang="en-US" sz="3733" b="1" dirty="0">
                <a:solidFill>
                  <a:srgbClr val="C00000"/>
                </a:solidFill>
                <a:effectLst>
                  <a:outerShdw blurRad="38100" dist="38100" dir="2700000" algn="tl">
                    <a:srgbClr val="000000">
                      <a:alpha val="43137"/>
                    </a:srgbClr>
                  </a:outerShdw>
                </a:effectLst>
                <a:latin typeface="+mj-lt"/>
              </a:rPr>
              <a:t>Simple Thoracostomy Kit</a:t>
            </a:r>
            <a:endParaRPr lang="en-US" sz="2667" dirty="0">
              <a:effectLst>
                <a:outerShdw blurRad="38100" dist="38100" dir="2700000" algn="tl">
                  <a:srgbClr val="000000">
                    <a:alpha val="43137"/>
                  </a:srgbClr>
                </a:outerShdw>
              </a:effectLst>
              <a:latin typeface="+mj-lt"/>
            </a:endParaRPr>
          </a:p>
        </p:txBody>
      </p:sp>
      <p:sp>
        <p:nvSpPr>
          <p:cNvPr id="5" name="TextBox 4"/>
          <p:cNvSpPr txBox="1"/>
          <p:nvPr/>
        </p:nvSpPr>
        <p:spPr>
          <a:xfrm>
            <a:off x="6672759" y="529392"/>
            <a:ext cx="4629601" cy="3498137"/>
          </a:xfrm>
          <a:prstGeom prst="rect">
            <a:avLst/>
          </a:prstGeom>
          <a:noFill/>
        </p:spPr>
        <p:txBody>
          <a:bodyPr wrap="none" rtlCol="0">
            <a:spAutoFit/>
          </a:bodyPr>
          <a:lstStyle/>
          <a:p>
            <a:r>
              <a:rPr lang="en-US" sz="2400" dirty="0">
                <a:solidFill>
                  <a:prstClr val="white"/>
                </a:solidFill>
              </a:rPr>
              <a:t>For additional information </a:t>
            </a:r>
          </a:p>
          <a:p>
            <a:r>
              <a:rPr lang="en-US" sz="2400" dirty="0">
                <a:solidFill>
                  <a:prstClr val="white"/>
                </a:solidFill>
              </a:rPr>
              <a:t>about the Simple Thoracostomy Kit </a:t>
            </a:r>
            <a:endParaRPr lang="en-US" sz="3200" dirty="0">
              <a:solidFill>
                <a:srgbClr val="C00000"/>
              </a:solidFill>
            </a:endParaRPr>
          </a:p>
          <a:p>
            <a:endParaRPr lang="en-US" sz="1333" dirty="0">
              <a:solidFill>
                <a:prstClr val="white"/>
              </a:solidFill>
            </a:endParaRPr>
          </a:p>
          <a:p>
            <a:r>
              <a:rPr lang="en-US" sz="2400" dirty="0">
                <a:solidFill>
                  <a:prstClr val="white"/>
                </a:solidFill>
              </a:rPr>
              <a:t>email: info@NARescue.com</a:t>
            </a:r>
          </a:p>
          <a:p>
            <a:endParaRPr lang="en-US" sz="1333" b="1" dirty="0">
              <a:solidFill>
                <a:prstClr val="white"/>
              </a:solidFill>
            </a:endParaRPr>
          </a:p>
          <a:p>
            <a:r>
              <a:rPr lang="en-US" sz="2400" dirty="0">
                <a:solidFill>
                  <a:prstClr val="white"/>
                </a:solidFill>
              </a:rPr>
              <a:t>Tel: 864.675.9800</a:t>
            </a:r>
            <a:endParaRPr lang="en-US" sz="2400" cap="all" dirty="0">
              <a:solidFill>
                <a:prstClr val="black"/>
              </a:solidFill>
            </a:endParaRPr>
          </a:p>
          <a:p>
            <a:endParaRPr lang="en-US" sz="1333" dirty="0">
              <a:solidFill>
                <a:prstClr val="white"/>
              </a:solidFill>
            </a:endParaRPr>
          </a:p>
          <a:p>
            <a:r>
              <a:rPr lang="en-US" sz="2400" dirty="0">
                <a:solidFill>
                  <a:prstClr val="white"/>
                </a:solidFill>
              </a:rPr>
              <a:t>Mail: 35 Tedwall Court</a:t>
            </a:r>
            <a:br>
              <a:rPr lang="en-US" sz="2400" dirty="0">
                <a:solidFill>
                  <a:prstClr val="white"/>
                </a:solidFill>
              </a:rPr>
            </a:br>
            <a:r>
              <a:rPr lang="en-US" sz="2400" dirty="0">
                <a:solidFill>
                  <a:prstClr val="white"/>
                </a:solidFill>
              </a:rPr>
              <a:t>          Greer, SC 29650-4791</a:t>
            </a:r>
            <a:br>
              <a:rPr lang="en-US" sz="2400" dirty="0">
                <a:solidFill>
                  <a:prstClr val="white"/>
                </a:solidFill>
              </a:rPr>
            </a:br>
            <a:endParaRPr lang="en-US" sz="1333" dirty="0">
              <a:solidFill>
                <a:prstClr val="white"/>
              </a:solidFill>
            </a:endParaRPr>
          </a:p>
          <a:p>
            <a:r>
              <a:rPr lang="en-US" sz="2400" dirty="0">
                <a:solidFill>
                  <a:prstClr val="white"/>
                </a:solidFill>
              </a:rPr>
              <a:t>Fax: 864.675.9880</a:t>
            </a:r>
          </a:p>
        </p:txBody>
      </p:sp>
    </p:spTree>
    <p:extLst>
      <p:ext uri="{BB962C8B-B14F-4D97-AF65-F5344CB8AC3E}">
        <p14:creationId xmlns:p14="http://schemas.microsoft.com/office/powerpoint/2010/main" val="170199977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2"/>
          </p:nvPr>
        </p:nvSpPr>
        <p:spPr>
          <a:xfrm>
            <a:off x="398987" y="919401"/>
            <a:ext cx="11305675" cy="5076319"/>
          </a:xfrm>
        </p:spPr>
        <p:txBody>
          <a:bodyPr/>
          <a:lstStyle/>
          <a:p>
            <a:r>
              <a:rPr lang="en-US" sz="2667" dirty="0"/>
              <a:t>At the conclusion of didactic and hands-on training, you should be able to:</a:t>
            </a:r>
          </a:p>
          <a:p>
            <a:endParaRPr lang="en-US" sz="267" dirty="0"/>
          </a:p>
          <a:p>
            <a:pPr marL="1295368" lvl="1" indent="-609585">
              <a:lnSpc>
                <a:spcPct val="100000"/>
              </a:lnSpc>
              <a:buFont typeface="+mj-lt"/>
              <a:buAutoNum type="arabicPeriod"/>
            </a:pPr>
            <a:r>
              <a:rPr lang="en-US" sz="2667" dirty="0"/>
              <a:t>Identify the simple thoracostomy kit </a:t>
            </a:r>
            <a:r>
              <a:rPr lang="en-US" sz="2667" b="1" dirty="0">
                <a:solidFill>
                  <a:srgbClr val="002060"/>
                </a:solidFill>
              </a:rPr>
              <a:t>components.</a:t>
            </a:r>
            <a:endParaRPr lang="en-US" sz="2667" dirty="0">
              <a:solidFill>
                <a:srgbClr val="002060"/>
              </a:solidFill>
            </a:endParaRPr>
          </a:p>
          <a:p>
            <a:pPr marL="1295368" lvl="1" indent="-609585">
              <a:lnSpc>
                <a:spcPct val="100000"/>
              </a:lnSpc>
              <a:buFont typeface="+mj-lt"/>
              <a:buAutoNum type="arabicPeriod"/>
            </a:pPr>
            <a:r>
              <a:rPr lang="en-US" sz="2667" dirty="0"/>
              <a:t>List </a:t>
            </a:r>
            <a:r>
              <a:rPr lang="en-US" sz="2667" b="1" dirty="0"/>
              <a:t>key terms</a:t>
            </a:r>
            <a:r>
              <a:rPr lang="en-US" sz="2667" dirty="0"/>
              <a:t>, </a:t>
            </a:r>
            <a:r>
              <a:rPr lang="en-US" sz="2667" b="1" dirty="0">
                <a:solidFill>
                  <a:srgbClr val="009900"/>
                </a:solidFill>
              </a:rPr>
              <a:t>indications</a:t>
            </a:r>
            <a:r>
              <a:rPr lang="en-US" sz="2667" dirty="0"/>
              <a:t>, </a:t>
            </a:r>
            <a:r>
              <a:rPr lang="en-US" sz="2667" b="1" dirty="0">
                <a:solidFill>
                  <a:srgbClr val="C00000"/>
                </a:solidFill>
              </a:rPr>
              <a:t>contraindications</a:t>
            </a:r>
            <a:r>
              <a:rPr lang="en-US" sz="2667" dirty="0"/>
              <a:t>, and expected </a:t>
            </a:r>
            <a:r>
              <a:rPr lang="en-US" sz="2667" b="1" dirty="0">
                <a:solidFill>
                  <a:srgbClr val="002060"/>
                </a:solidFill>
              </a:rPr>
              <a:t>therapeutic benefits</a:t>
            </a:r>
            <a:r>
              <a:rPr lang="en-US" sz="2667" dirty="0"/>
              <a:t> of thoracic decompression (simple thoracostomy).</a:t>
            </a:r>
          </a:p>
          <a:p>
            <a:pPr marL="1295368" lvl="1" indent="-609585">
              <a:lnSpc>
                <a:spcPct val="100000"/>
              </a:lnSpc>
              <a:buFont typeface="+mj-lt"/>
              <a:buAutoNum type="arabicPeriod"/>
            </a:pPr>
            <a:r>
              <a:rPr lang="en-US" sz="2667" dirty="0">
                <a:solidFill>
                  <a:schemeClr val="tx1">
                    <a:lumMod val="95000"/>
                    <a:lumOff val="5000"/>
                  </a:schemeClr>
                </a:solidFill>
              </a:rPr>
              <a:t>Identify</a:t>
            </a:r>
            <a:r>
              <a:rPr lang="en-US" sz="2667" dirty="0">
                <a:solidFill>
                  <a:schemeClr val="tx1">
                    <a:lumMod val="95000"/>
                    <a:lumOff val="5000"/>
                  </a:schemeClr>
                </a:solidFill>
                <a:effectLst>
                  <a:outerShdw blurRad="38100" dist="38100" dir="2700000" algn="tl">
                    <a:srgbClr val="000000">
                      <a:alpha val="43137"/>
                    </a:srgbClr>
                  </a:outerShdw>
                </a:effectLst>
              </a:rPr>
              <a:t> </a:t>
            </a:r>
            <a:r>
              <a:rPr lang="en-US" sz="2667" b="1" dirty="0">
                <a:solidFill>
                  <a:schemeClr val="tx1">
                    <a:lumMod val="95000"/>
                    <a:lumOff val="5000"/>
                  </a:schemeClr>
                </a:solidFill>
              </a:rPr>
              <a:t>lateral landmarks</a:t>
            </a:r>
            <a:r>
              <a:rPr lang="en-US" sz="2667" dirty="0">
                <a:solidFill>
                  <a:schemeClr val="tx1">
                    <a:lumMod val="95000"/>
                    <a:lumOff val="5000"/>
                  </a:schemeClr>
                </a:solidFill>
              </a:rPr>
              <a:t> for thoracostomy placement</a:t>
            </a:r>
            <a:endParaRPr lang="en-US" sz="2667" dirty="0"/>
          </a:p>
          <a:p>
            <a:pPr marL="1295368" lvl="1" indent="-609585">
              <a:lnSpc>
                <a:spcPct val="100000"/>
              </a:lnSpc>
              <a:buFont typeface="+mj-lt"/>
              <a:buAutoNum type="arabicPeriod"/>
            </a:pPr>
            <a:r>
              <a:rPr lang="en-US" sz="2667" dirty="0"/>
              <a:t>List the </a:t>
            </a:r>
            <a:r>
              <a:rPr lang="en-US" sz="2667" b="1" dirty="0">
                <a:solidFill>
                  <a:srgbClr val="002060"/>
                </a:solidFill>
              </a:rPr>
              <a:t>steps needed to perform and confirm </a:t>
            </a:r>
            <a:r>
              <a:rPr lang="en-US" sz="2667" dirty="0"/>
              <a:t>a simple thoracostomy</a:t>
            </a:r>
            <a:endParaRPr lang="en-US" sz="2667" b="1" dirty="0">
              <a:solidFill>
                <a:srgbClr val="002060"/>
              </a:solidFill>
            </a:endParaRPr>
          </a:p>
          <a:p>
            <a:pPr marL="1295368" lvl="1" indent="-609585">
              <a:lnSpc>
                <a:spcPct val="100000"/>
              </a:lnSpc>
              <a:buFont typeface="+mj-lt"/>
              <a:buAutoNum type="arabicPeriod"/>
            </a:pPr>
            <a:r>
              <a:rPr lang="en-US" sz="2667" dirty="0"/>
              <a:t>Define </a:t>
            </a:r>
            <a:r>
              <a:rPr lang="en-US" sz="2667" b="1" dirty="0">
                <a:solidFill>
                  <a:srgbClr val="FF9900"/>
                </a:solidFill>
              </a:rPr>
              <a:t>potential complications </a:t>
            </a:r>
            <a:r>
              <a:rPr lang="en-US" sz="2667" dirty="0"/>
              <a:t>of improperly performed thoracic decompression procedures </a:t>
            </a:r>
          </a:p>
          <a:p>
            <a:pPr marL="1295368" lvl="1" indent="-609585">
              <a:lnSpc>
                <a:spcPct val="100000"/>
              </a:lnSpc>
              <a:buFont typeface="+mj-lt"/>
              <a:buAutoNum type="arabicPeriod"/>
            </a:pPr>
            <a:r>
              <a:rPr lang="en-US" sz="2667" dirty="0"/>
              <a:t>Discuss current </a:t>
            </a:r>
            <a:r>
              <a:rPr lang="en-US" sz="2667" b="1" dirty="0"/>
              <a:t>scientific evidence </a:t>
            </a:r>
            <a:r>
              <a:rPr lang="en-US" sz="2667" dirty="0"/>
              <a:t>as it relates to thoracic decompression</a:t>
            </a:r>
          </a:p>
          <a:p>
            <a:pPr lvl="1" indent="0">
              <a:lnSpc>
                <a:spcPct val="100000"/>
              </a:lnSpc>
              <a:buNone/>
            </a:pPr>
            <a:endParaRPr lang="en-US" sz="2667" dirty="0"/>
          </a:p>
        </p:txBody>
      </p:sp>
      <p:sp>
        <p:nvSpPr>
          <p:cNvPr id="7" name="Rectangle 6"/>
          <p:cNvSpPr/>
          <p:nvPr/>
        </p:nvSpPr>
        <p:spPr>
          <a:xfrm>
            <a:off x="398987" y="260043"/>
            <a:ext cx="2157782" cy="523220"/>
          </a:xfrm>
          <a:prstGeom prst="rect">
            <a:avLst/>
          </a:prstGeom>
        </p:spPr>
        <p:txBody>
          <a:bodyPr wrap="square">
            <a:spAutoFit/>
          </a:bodyPr>
          <a:lstStyle/>
          <a:p>
            <a:r>
              <a:rPr lang="en-US" sz="2800" dirty="0">
                <a:solidFill>
                  <a:prstClr val="white">
                    <a:lumMod val="75000"/>
                  </a:prstClr>
                </a:solidFill>
              </a:rPr>
              <a:t>Objectives</a:t>
            </a:r>
            <a:r>
              <a:rPr lang="en-US" sz="2000" dirty="0">
                <a:solidFill>
                  <a:prstClr val="white">
                    <a:lumMod val="75000"/>
                  </a:prstClr>
                </a:solidFill>
              </a:rPr>
              <a:t> </a:t>
            </a:r>
          </a:p>
        </p:txBody>
      </p:sp>
    </p:spTree>
    <p:extLst>
      <p:ext uri="{BB962C8B-B14F-4D97-AF65-F5344CB8AC3E}">
        <p14:creationId xmlns:p14="http://schemas.microsoft.com/office/powerpoint/2010/main" val="247594645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32CFDA92-AA4D-46B1-8178-AF76BB227324}"/>
              </a:ext>
            </a:extLst>
          </p:cNvPr>
          <p:cNvSpPr/>
          <p:nvPr/>
        </p:nvSpPr>
        <p:spPr>
          <a:xfrm>
            <a:off x="478972" y="224987"/>
            <a:ext cx="3391280" cy="461665"/>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chemeClr val="bg1">
                    <a:lumMod val="50000"/>
                  </a:schemeClr>
                </a:solidFill>
                <a:effectLst/>
                <a:uLnTx/>
                <a:uFillTx/>
                <a:latin typeface="Calibri" panose="020F0502020204030204"/>
                <a:ea typeface="+mn-ea"/>
                <a:cs typeface="+mn-cs"/>
              </a:rPr>
              <a:t>Objective 1: Components</a:t>
            </a:r>
            <a:r>
              <a:rPr kumimoji="0" lang="en-US" sz="2000" b="0" i="0" u="none" strike="noStrike" kern="1200" cap="none" spc="0" normalizeH="0" baseline="0" noProof="0" dirty="0">
                <a:ln>
                  <a:noFill/>
                </a:ln>
                <a:solidFill>
                  <a:schemeClr val="bg1">
                    <a:lumMod val="50000"/>
                  </a:schemeClr>
                </a:solidFill>
                <a:effectLst/>
                <a:uLnTx/>
                <a:uFillTx/>
                <a:latin typeface="Calibri" panose="020F0502020204030204"/>
                <a:ea typeface="+mn-ea"/>
                <a:cs typeface="+mn-cs"/>
              </a:rPr>
              <a:t> </a:t>
            </a:r>
            <a:endParaRPr kumimoji="0" lang="en-US" sz="1867" b="0" i="0" u="none" strike="noStrike" kern="1200" cap="none" spc="0" normalizeH="0" baseline="0" noProof="0" dirty="0">
              <a:ln>
                <a:noFill/>
              </a:ln>
              <a:solidFill>
                <a:schemeClr val="bg1">
                  <a:lumMod val="50000"/>
                </a:schemeClr>
              </a:solidFill>
              <a:effectLst/>
              <a:uLnTx/>
              <a:uFillTx/>
              <a:latin typeface="Calibri" panose="020F0502020204030204"/>
              <a:ea typeface="+mn-ea"/>
              <a:cs typeface="+mn-cs"/>
            </a:endParaRPr>
          </a:p>
        </p:txBody>
      </p:sp>
      <p:pic>
        <p:nvPicPr>
          <p:cNvPr id="7" name="Picture 6" descr="A close up of a piece of paper&#10;&#10;Description automatically generated">
            <a:extLst>
              <a:ext uri="{FF2B5EF4-FFF2-40B4-BE49-F238E27FC236}">
                <a16:creationId xmlns:a16="http://schemas.microsoft.com/office/drawing/2014/main" id="{F6F1E1A4-7FFC-401C-96A7-573182F52730}"/>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3445912" y="1054941"/>
            <a:ext cx="7483462" cy="5225742"/>
          </a:xfrm>
          <a:prstGeom prst="rect">
            <a:avLst/>
          </a:prstGeom>
          <a:ln>
            <a:noFill/>
          </a:ln>
          <a:effectLst>
            <a:outerShdw blurRad="292100" dist="139700" dir="2700000" algn="tl" rotWithShape="0">
              <a:srgbClr val="333333">
                <a:alpha val="65000"/>
              </a:srgbClr>
            </a:outerShdw>
          </a:effectLst>
        </p:spPr>
      </p:pic>
      <p:sp>
        <p:nvSpPr>
          <p:cNvPr id="8" name="TextBox 7">
            <a:extLst>
              <a:ext uri="{FF2B5EF4-FFF2-40B4-BE49-F238E27FC236}">
                <a16:creationId xmlns:a16="http://schemas.microsoft.com/office/drawing/2014/main" id="{95A94AA1-C921-4A96-B53F-1B4586150DAC}"/>
              </a:ext>
            </a:extLst>
          </p:cNvPr>
          <p:cNvSpPr txBox="1"/>
          <p:nvPr/>
        </p:nvSpPr>
        <p:spPr>
          <a:xfrm>
            <a:off x="449875" y="5122213"/>
            <a:ext cx="2554161" cy="369332"/>
          </a:xfrm>
          <a:prstGeom prst="rect">
            <a:avLst/>
          </a:prstGeom>
          <a:solidFill>
            <a:schemeClr val="bg1"/>
          </a:solidFill>
          <a:ln>
            <a:solidFill>
              <a:schemeClr val="tx1"/>
            </a:solidFill>
          </a:ln>
        </p:spPr>
        <p:txBody>
          <a:bodyPr wrap="none" rtlCol="0">
            <a:spAutoFit/>
          </a:bodyPr>
          <a:lstStyle/>
          <a:p>
            <a:pPr algn="ctr"/>
            <a:r>
              <a:rPr lang="en-US" dirty="0"/>
              <a:t>Simple Thoracostomy Kit</a:t>
            </a:r>
          </a:p>
        </p:txBody>
      </p:sp>
      <p:sp>
        <p:nvSpPr>
          <p:cNvPr id="9" name="TextBox 8">
            <a:extLst>
              <a:ext uri="{FF2B5EF4-FFF2-40B4-BE49-F238E27FC236}">
                <a16:creationId xmlns:a16="http://schemas.microsoft.com/office/drawing/2014/main" id="{0D8AADF8-B25F-45DE-8D32-3D7687720475}"/>
              </a:ext>
            </a:extLst>
          </p:cNvPr>
          <p:cNvSpPr txBox="1"/>
          <p:nvPr/>
        </p:nvSpPr>
        <p:spPr>
          <a:xfrm>
            <a:off x="5379723" y="6241234"/>
            <a:ext cx="3448316" cy="369332"/>
          </a:xfrm>
          <a:prstGeom prst="rect">
            <a:avLst/>
          </a:prstGeom>
          <a:solidFill>
            <a:schemeClr val="bg1"/>
          </a:solidFill>
          <a:ln>
            <a:solidFill>
              <a:schemeClr val="tx1"/>
            </a:solidFill>
          </a:ln>
        </p:spPr>
        <p:txBody>
          <a:bodyPr wrap="none" rtlCol="0">
            <a:spAutoFit/>
          </a:bodyPr>
          <a:lstStyle/>
          <a:p>
            <a:pPr algn="ctr"/>
            <a:r>
              <a:rPr lang="en-US" dirty="0"/>
              <a:t>Simple Thoracostomy Kit Contents</a:t>
            </a:r>
          </a:p>
        </p:txBody>
      </p:sp>
      <p:sp>
        <p:nvSpPr>
          <p:cNvPr id="10" name="TextBox 9">
            <a:extLst>
              <a:ext uri="{FF2B5EF4-FFF2-40B4-BE49-F238E27FC236}">
                <a16:creationId xmlns:a16="http://schemas.microsoft.com/office/drawing/2014/main" id="{C4D9BB8C-D01D-42D0-BFA1-00B6D523BF2B}"/>
              </a:ext>
            </a:extLst>
          </p:cNvPr>
          <p:cNvSpPr txBox="1"/>
          <p:nvPr/>
        </p:nvSpPr>
        <p:spPr>
          <a:xfrm>
            <a:off x="1884576" y="1611124"/>
            <a:ext cx="1871474" cy="646331"/>
          </a:xfrm>
          <a:prstGeom prst="rect">
            <a:avLst/>
          </a:prstGeom>
          <a:solidFill>
            <a:schemeClr val="bg1"/>
          </a:solidFill>
          <a:ln>
            <a:solidFill>
              <a:schemeClr val="tx1"/>
            </a:solidFill>
          </a:ln>
        </p:spPr>
        <p:txBody>
          <a:bodyPr wrap="none" rtlCol="0">
            <a:spAutoFit/>
          </a:bodyPr>
          <a:lstStyle/>
          <a:p>
            <a:pPr algn="ctr"/>
            <a:r>
              <a:rPr lang="en-US" dirty="0"/>
              <a:t>Three ChloraPrep </a:t>
            </a:r>
          </a:p>
          <a:p>
            <a:pPr algn="ctr"/>
            <a:r>
              <a:rPr lang="en-US" dirty="0"/>
              <a:t>Swabsticks</a:t>
            </a:r>
          </a:p>
        </p:txBody>
      </p:sp>
      <p:sp>
        <p:nvSpPr>
          <p:cNvPr id="11" name="TextBox 10">
            <a:extLst>
              <a:ext uri="{FF2B5EF4-FFF2-40B4-BE49-F238E27FC236}">
                <a16:creationId xmlns:a16="http://schemas.microsoft.com/office/drawing/2014/main" id="{27647F87-423B-4E45-9D57-18CC313A9AEC}"/>
              </a:ext>
            </a:extLst>
          </p:cNvPr>
          <p:cNvSpPr txBox="1"/>
          <p:nvPr/>
        </p:nvSpPr>
        <p:spPr>
          <a:xfrm>
            <a:off x="4286191" y="4784920"/>
            <a:ext cx="1348126" cy="646331"/>
          </a:xfrm>
          <a:prstGeom prst="rect">
            <a:avLst/>
          </a:prstGeom>
          <a:solidFill>
            <a:schemeClr val="bg1"/>
          </a:solidFill>
          <a:ln>
            <a:solidFill>
              <a:schemeClr val="tx1"/>
            </a:solidFill>
          </a:ln>
        </p:spPr>
        <p:txBody>
          <a:bodyPr wrap="none" rtlCol="0">
            <a:spAutoFit/>
          </a:bodyPr>
          <a:lstStyle/>
          <a:p>
            <a:pPr algn="ctr"/>
            <a:r>
              <a:rPr lang="en-US" dirty="0"/>
              <a:t>PenBlade </a:t>
            </a:r>
          </a:p>
          <a:p>
            <a:pPr algn="ctr"/>
            <a:r>
              <a:rPr lang="en-US" dirty="0"/>
              <a:t>#10 Scalpel  </a:t>
            </a:r>
          </a:p>
        </p:txBody>
      </p:sp>
      <p:sp>
        <p:nvSpPr>
          <p:cNvPr id="12" name="TextBox 11">
            <a:extLst>
              <a:ext uri="{FF2B5EF4-FFF2-40B4-BE49-F238E27FC236}">
                <a16:creationId xmlns:a16="http://schemas.microsoft.com/office/drawing/2014/main" id="{DDCAB6F7-CE27-407A-8C7F-451A3FF283DB}"/>
              </a:ext>
            </a:extLst>
          </p:cNvPr>
          <p:cNvSpPr txBox="1"/>
          <p:nvPr/>
        </p:nvSpPr>
        <p:spPr>
          <a:xfrm>
            <a:off x="4802507" y="909724"/>
            <a:ext cx="1759712" cy="646331"/>
          </a:xfrm>
          <a:prstGeom prst="rect">
            <a:avLst/>
          </a:prstGeom>
          <a:solidFill>
            <a:schemeClr val="bg1"/>
          </a:solidFill>
          <a:ln>
            <a:solidFill>
              <a:schemeClr val="tx1"/>
            </a:solidFill>
          </a:ln>
        </p:spPr>
        <p:txBody>
          <a:bodyPr wrap="none" rtlCol="0">
            <a:spAutoFit/>
          </a:bodyPr>
          <a:lstStyle/>
          <a:p>
            <a:pPr algn="ctr"/>
            <a:r>
              <a:rPr lang="en-US" dirty="0"/>
              <a:t>Two 4” X 4”</a:t>
            </a:r>
          </a:p>
          <a:p>
            <a:pPr algn="ctr"/>
            <a:r>
              <a:rPr lang="en-US" dirty="0"/>
              <a:t> Gauze Sponges  </a:t>
            </a:r>
          </a:p>
        </p:txBody>
      </p:sp>
      <p:sp>
        <p:nvSpPr>
          <p:cNvPr id="13" name="TextBox 12">
            <a:extLst>
              <a:ext uri="{FF2B5EF4-FFF2-40B4-BE49-F238E27FC236}">
                <a16:creationId xmlns:a16="http://schemas.microsoft.com/office/drawing/2014/main" id="{35C11712-1F57-4EE6-8905-3C70034CFAA2}"/>
              </a:ext>
            </a:extLst>
          </p:cNvPr>
          <p:cNvSpPr txBox="1"/>
          <p:nvPr/>
        </p:nvSpPr>
        <p:spPr>
          <a:xfrm>
            <a:off x="7103881" y="290907"/>
            <a:ext cx="2480807" cy="646331"/>
          </a:xfrm>
          <a:prstGeom prst="rect">
            <a:avLst/>
          </a:prstGeom>
          <a:solidFill>
            <a:schemeClr val="bg1"/>
          </a:solidFill>
          <a:ln>
            <a:solidFill>
              <a:schemeClr val="tx1"/>
            </a:solidFill>
          </a:ln>
        </p:spPr>
        <p:txBody>
          <a:bodyPr wrap="none" rtlCol="0">
            <a:spAutoFit/>
          </a:bodyPr>
          <a:lstStyle/>
          <a:p>
            <a:pPr algn="ctr"/>
            <a:r>
              <a:rPr lang="en-US" dirty="0"/>
              <a:t>6.25” Curved</a:t>
            </a:r>
          </a:p>
          <a:p>
            <a:pPr algn="ctr"/>
            <a:r>
              <a:rPr lang="en-US" dirty="0"/>
              <a:t>Rochester Pean (Kelly)   </a:t>
            </a:r>
          </a:p>
        </p:txBody>
      </p:sp>
      <p:sp>
        <p:nvSpPr>
          <p:cNvPr id="14" name="TextBox 13">
            <a:extLst>
              <a:ext uri="{FF2B5EF4-FFF2-40B4-BE49-F238E27FC236}">
                <a16:creationId xmlns:a16="http://schemas.microsoft.com/office/drawing/2014/main" id="{DEB7A07E-DDFF-470F-BE70-6ABCD71A0B13}"/>
              </a:ext>
            </a:extLst>
          </p:cNvPr>
          <p:cNvSpPr txBox="1"/>
          <p:nvPr/>
        </p:nvSpPr>
        <p:spPr>
          <a:xfrm>
            <a:off x="8601583" y="1208620"/>
            <a:ext cx="1638847" cy="646331"/>
          </a:xfrm>
          <a:prstGeom prst="rect">
            <a:avLst/>
          </a:prstGeom>
          <a:solidFill>
            <a:schemeClr val="bg1"/>
          </a:solidFill>
          <a:ln>
            <a:solidFill>
              <a:schemeClr val="tx1"/>
            </a:solidFill>
          </a:ln>
        </p:spPr>
        <p:txBody>
          <a:bodyPr wrap="none" rtlCol="0">
            <a:spAutoFit/>
          </a:bodyPr>
          <a:lstStyle/>
          <a:p>
            <a:pPr algn="ctr"/>
            <a:r>
              <a:rPr lang="en-US" dirty="0"/>
              <a:t>Two HyFin Vent</a:t>
            </a:r>
          </a:p>
          <a:p>
            <a:pPr algn="ctr"/>
            <a:r>
              <a:rPr lang="en-US" dirty="0"/>
              <a:t> Chest Seals  </a:t>
            </a:r>
          </a:p>
        </p:txBody>
      </p:sp>
      <p:sp>
        <p:nvSpPr>
          <p:cNvPr id="15" name="TextBox 14">
            <a:extLst>
              <a:ext uri="{FF2B5EF4-FFF2-40B4-BE49-F238E27FC236}">
                <a16:creationId xmlns:a16="http://schemas.microsoft.com/office/drawing/2014/main" id="{261C8EDD-334C-48D9-A737-3FAE3F0E4CE7}"/>
              </a:ext>
            </a:extLst>
          </p:cNvPr>
          <p:cNvSpPr txBox="1"/>
          <p:nvPr/>
        </p:nvSpPr>
        <p:spPr>
          <a:xfrm>
            <a:off x="10747518" y="2159314"/>
            <a:ext cx="873868" cy="369332"/>
          </a:xfrm>
          <a:prstGeom prst="rect">
            <a:avLst/>
          </a:prstGeom>
          <a:solidFill>
            <a:schemeClr val="bg1"/>
          </a:solidFill>
          <a:ln>
            <a:solidFill>
              <a:schemeClr val="tx1"/>
            </a:solidFill>
          </a:ln>
        </p:spPr>
        <p:txBody>
          <a:bodyPr wrap="square" rtlCol="0">
            <a:spAutoFit/>
          </a:bodyPr>
          <a:lstStyle/>
          <a:p>
            <a:pPr algn="ctr"/>
            <a:r>
              <a:rPr lang="en-US" dirty="0"/>
              <a:t>Marker  </a:t>
            </a:r>
          </a:p>
        </p:txBody>
      </p:sp>
      <p:pic>
        <p:nvPicPr>
          <p:cNvPr id="3" name="Picture 2">
            <a:extLst>
              <a:ext uri="{FF2B5EF4-FFF2-40B4-BE49-F238E27FC236}">
                <a16:creationId xmlns:a16="http://schemas.microsoft.com/office/drawing/2014/main" id="{0159E30C-2AA4-4FDE-A4E7-C61A00A41840}"/>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277816" y="3181927"/>
            <a:ext cx="2898280" cy="1855118"/>
          </a:xfrm>
          <a:prstGeom prst="rect">
            <a:avLst/>
          </a:prstGeom>
          <a:ln>
            <a:noFill/>
          </a:ln>
          <a:effectLst>
            <a:outerShdw blurRad="292100" dist="139700" dir="2700000" algn="tl" rotWithShape="0">
              <a:srgbClr val="333333">
                <a:alpha val="65000"/>
              </a:srgbClr>
            </a:outerShdw>
          </a:effectLst>
        </p:spPr>
      </p:pic>
      <p:cxnSp>
        <p:nvCxnSpPr>
          <p:cNvPr id="17" name="Straight Arrow Connector 16">
            <a:extLst>
              <a:ext uri="{FF2B5EF4-FFF2-40B4-BE49-F238E27FC236}">
                <a16:creationId xmlns:a16="http://schemas.microsoft.com/office/drawing/2014/main" id="{EF3FFF5D-E93E-4E1E-980D-73A72DB0064B}"/>
              </a:ext>
            </a:extLst>
          </p:cNvPr>
          <p:cNvCxnSpPr>
            <a:stCxn id="12" idx="2"/>
          </p:cNvCxnSpPr>
          <p:nvPr/>
        </p:nvCxnSpPr>
        <p:spPr>
          <a:xfrm>
            <a:off x="5682363" y="1556055"/>
            <a:ext cx="497260" cy="787925"/>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8" name="Straight Arrow Connector 17">
            <a:extLst>
              <a:ext uri="{FF2B5EF4-FFF2-40B4-BE49-F238E27FC236}">
                <a16:creationId xmlns:a16="http://schemas.microsoft.com/office/drawing/2014/main" id="{052F9B7E-8E24-4A91-B3CD-40F7392544D7}"/>
              </a:ext>
            </a:extLst>
          </p:cNvPr>
          <p:cNvCxnSpPr>
            <a:cxnSpLocks/>
            <a:stCxn id="11" idx="0"/>
          </p:cNvCxnSpPr>
          <p:nvPr/>
        </p:nvCxnSpPr>
        <p:spPr>
          <a:xfrm flipV="1">
            <a:off x="4960254" y="4149770"/>
            <a:ext cx="134848" cy="63515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2" name="Straight Arrow Connector 21">
            <a:extLst>
              <a:ext uri="{FF2B5EF4-FFF2-40B4-BE49-F238E27FC236}">
                <a16:creationId xmlns:a16="http://schemas.microsoft.com/office/drawing/2014/main" id="{FD71E80F-EB1C-41ED-8A5A-232C477E04E6}"/>
              </a:ext>
            </a:extLst>
          </p:cNvPr>
          <p:cNvCxnSpPr>
            <a:cxnSpLocks/>
          </p:cNvCxnSpPr>
          <p:nvPr/>
        </p:nvCxnSpPr>
        <p:spPr>
          <a:xfrm>
            <a:off x="2820313" y="2257455"/>
            <a:ext cx="701170" cy="654638"/>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4" name="Straight Arrow Connector 23">
            <a:extLst>
              <a:ext uri="{FF2B5EF4-FFF2-40B4-BE49-F238E27FC236}">
                <a16:creationId xmlns:a16="http://schemas.microsoft.com/office/drawing/2014/main" id="{A19914B4-C2A1-4D39-9F0B-25CA2700FE27}"/>
              </a:ext>
            </a:extLst>
          </p:cNvPr>
          <p:cNvCxnSpPr>
            <a:cxnSpLocks/>
            <a:stCxn id="13" idx="2"/>
          </p:cNvCxnSpPr>
          <p:nvPr/>
        </p:nvCxnSpPr>
        <p:spPr>
          <a:xfrm flipH="1">
            <a:off x="8008423" y="937238"/>
            <a:ext cx="335862" cy="762744"/>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7" name="Straight Arrow Connector 26">
            <a:extLst>
              <a:ext uri="{FF2B5EF4-FFF2-40B4-BE49-F238E27FC236}">
                <a16:creationId xmlns:a16="http://schemas.microsoft.com/office/drawing/2014/main" id="{D4DB063C-C330-4909-BAAA-754C210EF5C2}"/>
              </a:ext>
            </a:extLst>
          </p:cNvPr>
          <p:cNvCxnSpPr>
            <a:cxnSpLocks/>
          </p:cNvCxnSpPr>
          <p:nvPr/>
        </p:nvCxnSpPr>
        <p:spPr>
          <a:xfrm>
            <a:off x="9397936" y="1852047"/>
            <a:ext cx="0" cy="222826"/>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0" name="Straight Arrow Connector 29">
            <a:extLst>
              <a:ext uri="{FF2B5EF4-FFF2-40B4-BE49-F238E27FC236}">
                <a16:creationId xmlns:a16="http://schemas.microsoft.com/office/drawing/2014/main" id="{D6DCC3DB-41A4-40AA-8727-0EE3498123D6}"/>
              </a:ext>
            </a:extLst>
          </p:cNvPr>
          <p:cNvCxnSpPr>
            <a:cxnSpLocks/>
            <a:stCxn id="15" idx="1"/>
          </p:cNvCxnSpPr>
          <p:nvPr/>
        </p:nvCxnSpPr>
        <p:spPr>
          <a:xfrm flipH="1">
            <a:off x="10624032" y="2343980"/>
            <a:ext cx="123486" cy="216512"/>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4109841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p:cNvSpPr/>
          <p:nvPr/>
        </p:nvSpPr>
        <p:spPr>
          <a:xfrm>
            <a:off x="6663560" y="2542537"/>
            <a:ext cx="5156011" cy="2062103"/>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prstClr val="black"/>
                </a:solidFill>
                <a:effectLst/>
                <a:uLnTx/>
                <a:uFillTx/>
                <a:latin typeface="Calibri" panose="020F0502020204030204"/>
                <a:ea typeface="+mn-ea"/>
                <a:cs typeface="+mn-cs"/>
              </a:rPr>
              <a:t>tension pneumothorax:</a:t>
            </a:r>
            <a:r>
              <a:rPr kumimoji="0" lang="en-US" sz="3200" b="0" i="0" u="none" strike="noStrike" kern="1200" cap="none" spc="0" normalizeH="0" baseline="0" noProof="0" dirty="0">
                <a:ln>
                  <a:noFill/>
                </a:ln>
                <a:solidFill>
                  <a:prstClr val="black"/>
                </a:solidFill>
                <a:effectLst/>
                <a:uLnTx/>
                <a:uFillTx/>
                <a:latin typeface="Calibri" panose="020F0502020204030204"/>
                <a:ea typeface="+mn-ea"/>
                <a:cs typeface="+mn-cs"/>
              </a:rPr>
              <a:t>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prstClr val="black"/>
                </a:solidFill>
                <a:effectLst/>
                <a:uLnTx/>
                <a:uFillTx/>
                <a:latin typeface="Calibri" panose="020F0502020204030204"/>
                <a:ea typeface="+mn-ea"/>
                <a:cs typeface="+mn-cs"/>
              </a:rPr>
              <a:t>a life-threatening emergency, which if left untreated,</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prstClr val="black"/>
                </a:solidFill>
                <a:effectLst/>
                <a:uLnTx/>
                <a:uFillTx/>
                <a:latin typeface="Calibri" panose="020F0502020204030204"/>
                <a:ea typeface="+mn-ea"/>
                <a:cs typeface="+mn-cs"/>
              </a:rPr>
              <a:t>may result in death</a:t>
            </a:r>
          </a:p>
        </p:txBody>
      </p:sp>
      <p:pic>
        <p:nvPicPr>
          <p:cNvPr id="11" name="Picture 10"/>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53059" y="1053617"/>
            <a:ext cx="5619141" cy="4750766"/>
          </a:xfrm>
          <a:prstGeom prst="rect">
            <a:avLst/>
          </a:prstGeom>
          <a:ln>
            <a:noFill/>
          </a:ln>
          <a:effectLst>
            <a:outerShdw blurRad="292100" dist="139700" dir="2700000" algn="tl" rotWithShape="0">
              <a:srgbClr val="333333">
                <a:alpha val="65000"/>
              </a:srgbClr>
            </a:outerShdw>
          </a:effectLst>
        </p:spPr>
      </p:pic>
      <p:sp>
        <p:nvSpPr>
          <p:cNvPr id="7" name="Rectangle 6"/>
          <p:cNvSpPr/>
          <p:nvPr/>
        </p:nvSpPr>
        <p:spPr>
          <a:xfrm>
            <a:off x="128382" y="6352550"/>
            <a:ext cx="7003039" cy="420564"/>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133" b="0" i="0" u="none" strike="noStrike" kern="1200" cap="none" spc="0" normalizeH="0" baseline="0" noProof="0" dirty="0">
                <a:ln>
                  <a:noFill/>
                </a:ln>
                <a:solidFill>
                  <a:prstClr val="white">
                    <a:lumMod val="50000"/>
                  </a:prstClr>
                </a:solidFill>
                <a:effectLst/>
                <a:uLnTx/>
                <a:uFillTx/>
                <a:latin typeface="Calibri" panose="020F0502020204030204"/>
                <a:ea typeface="+mn-ea"/>
                <a:cs typeface="+mn-cs"/>
              </a:rPr>
              <a:t>left lateral illustration of left sided tension pneumothorax </a:t>
            </a:r>
          </a:p>
        </p:txBody>
      </p:sp>
      <p:sp>
        <p:nvSpPr>
          <p:cNvPr id="9" name="Rectangle 8">
            <a:extLst>
              <a:ext uri="{FF2B5EF4-FFF2-40B4-BE49-F238E27FC236}">
                <a16:creationId xmlns:a16="http://schemas.microsoft.com/office/drawing/2014/main" id="{66AB4087-63CF-4BCD-8432-43ECE2C5B8A8}"/>
              </a:ext>
            </a:extLst>
          </p:cNvPr>
          <p:cNvSpPr/>
          <p:nvPr/>
        </p:nvSpPr>
        <p:spPr>
          <a:xfrm>
            <a:off x="478971" y="224987"/>
            <a:ext cx="9650773" cy="461665"/>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chemeClr val="bg1">
                    <a:lumMod val="50000"/>
                  </a:schemeClr>
                </a:solidFill>
                <a:effectLst/>
                <a:uLnTx/>
                <a:uFillTx/>
                <a:latin typeface="Calibri" panose="020F0502020204030204"/>
                <a:ea typeface="+mn-ea"/>
                <a:cs typeface="+mn-cs"/>
              </a:rPr>
              <a:t>Objective </a:t>
            </a:r>
            <a:r>
              <a:rPr lang="en-US" sz="2400" dirty="0">
                <a:solidFill>
                  <a:schemeClr val="bg1">
                    <a:lumMod val="50000"/>
                  </a:schemeClr>
                </a:solidFill>
                <a:latin typeface="Calibri" panose="020F0502020204030204"/>
              </a:rPr>
              <a:t>2</a:t>
            </a:r>
            <a:r>
              <a:rPr kumimoji="0" lang="en-US" sz="2400" b="0" i="0" u="none" strike="noStrike" kern="1200" cap="none" spc="0" normalizeH="0" baseline="0" noProof="0" dirty="0">
                <a:ln>
                  <a:noFill/>
                </a:ln>
                <a:solidFill>
                  <a:schemeClr val="bg1">
                    <a:lumMod val="50000"/>
                  </a:schemeClr>
                </a:solidFill>
                <a:effectLst/>
                <a:uLnTx/>
                <a:uFillTx/>
                <a:latin typeface="Calibri" panose="020F0502020204030204"/>
                <a:ea typeface="+mn-ea"/>
                <a:cs typeface="+mn-cs"/>
              </a:rPr>
              <a:t>:  </a:t>
            </a:r>
            <a:r>
              <a:rPr kumimoji="0" lang="en-US" sz="2400" b="0" i="0" u="none" strike="noStrike" kern="1200" cap="none" spc="0" normalizeH="0" baseline="0" noProof="0" dirty="0">
                <a:ln>
                  <a:noFill/>
                </a:ln>
                <a:effectLst/>
                <a:uLnTx/>
                <a:uFillTx/>
                <a:latin typeface="Calibri" panose="020F0502020204030204"/>
                <a:ea typeface="+mn-ea"/>
                <a:cs typeface="+mn-cs"/>
              </a:rPr>
              <a:t>Key Terms</a:t>
            </a:r>
            <a:r>
              <a:rPr kumimoji="0" lang="en-US" sz="2400" b="0" i="0" u="none" strike="noStrike" kern="1200" cap="none" spc="0" normalizeH="0" baseline="0" noProof="0" dirty="0">
                <a:ln>
                  <a:noFill/>
                </a:ln>
                <a:solidFill>
                  <a:schemeClr val="bg1">
                    <a:lumMod val="50000"/>
                  </a:schemeClr>
                </a:solidFill>
                <a:effectLst/>
                <a:uLnTx/>
                <a:uFillTx/>
                <a:latin typeface="Calibri" panose="020F0502020204030204"/>
                <a:ea typeface="+mn-ea"/>
                <a:cs typeface="+mn-cs"/>
              </a:rPr>
              <a:t>, Indications, Contraindications, Therapeutic Benefits</a:t>
            </a:r>
            <a:r>
              <a:rPr kumimoji="0" lang="en-US" sz="2000" b="0" i="0" u="none" strike="noStrike" kern="1200" cap="none" spc="0" normalizeH="0" baseline="0" noProof="0" dirty="0">
                <a:ln>
                  <a:noFill/>
                </a:ln>
                <a:solidFill>
                  <a:schemeClr val="bg1">
                    <a:lumMod val="50000"/>
                  </a:schemeClr>
                </a:solidFill>
                <a:effectLst/>
                <a:uLnTx/>
                <a:uFillTx/>
                <a:latin typeface="Calibri" panose="020F0502020204030204"/>
                <a:ea typeface="+mn-ea"/>
                <a:cs typeface="+mn-cs"/>
              </a:rPr>
              <a:t> </a:t>
            </a:r>
            <a:endParaRPr kumimoji="0" lang="en-US" sz="1867" b="0" i="0" u="none" strike="noStrike" kern="1200" cap="none" spc="0" normalizeH="0" baseline="0" noProof="0" dirty="0">
              <a:ln>
                <a:noFill/>
              </a:ln>
              <a:solidFill>
                <a:schemeClr val="bg1">
                  <a:lumMod val="50000"/>
                </a:scheme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3401580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2"/>
          </p:nvPr>
        </p:nvSpPr>
        <p:spPr>
          <a:xfrm>
            <a:off x="478971" y="1378460"/>
            <a:ext cx="6645612" cy="4543875"/>
          </a:xfrm>
        </p:spPr>
        <p:txBody>
          <a:bodyPr/>
          <a:lstStyle/>
          <a:p>
            <a:r>
              <a:rPr lang="en-US" sz="3200" b="1" dirty="0">
                <a:solidFill>
                  <a:srgbClr val="009900"/>
                </a:solidFill>
              </a:rPr>
              <a:t>Indications:</a:t>
            </a:r>
            <a:r>
              <a:rPr lang="en-US" sz="2800" b="1" dirty="0">
                <a:solidFill>
                  <a:srgbClr val="009900"/>
                </a:solidFill>
              </a:rPr>
              <a:t> </a:t>
            </a:r>
            <a:r>
              <a:rPr lang="en-US" b="1" dirty="0"/>
              <a:t>For relief of tension pneumothorax</a:t>
            </a:r>
            <a:r>
              <a:rPr lang="en-US" dirty="0"/>
              <a:t> in the adult patient </a:t>
            </a:r>
            <a:r>
              <a:rPr lang="en-US" i="1" dirty="0"/>
              <a:t>when one or more of the following are present:</a:t>
            </a:r>
          </a:p>
          <a:p>
            <a:pPr marL="457200" indent="-457200">
              <a:buFont typeface="Arial" panose="020B0604020202020204" pitchFamily="34" charset="0"/>
              <a:buChar char="•"/>
            </a:pPr>
            <a:r>
              <a:rPr lang="en-US" b="1" u="sng" dirty="0"/>
              <a:t>Two</a:t>
            </a:r>
            <a:r>
              <a:rPr lang="en-US" b="1" dirty="0"/>
              <a:t> needle decompression failures </a:t>
            </a:r>
          </a:p>
          <a:p>
            <a:pPr marL="457200" indent="-457200">
              <a:buFont typeface="Arial" panose="020B0604020202020204" pitchFamily="34" charset="0"/>
              <a:buChar char="•"/>
            </a:pPr>
            <a:r>
              <a:rPr lang="en-US" b="1" dirty="0"/>
              <a:t>Severe or progressive respiratory distress</a:t>
            </a:r>
          </a:p>
          <a:p>
            <a:pPr marL="457200" indent="-457200">
              <a:buFont typeface="Arial" panose="020B0604020202020204" pitchFamily="34" charset="0"/>
              <a:buChar char="•"/>
            </a:pPr>
            <a:r>
              <a:rPr lang="en-US" b="1" dirty="0"/>
              <a:t>Severe or progressive tachypnea</a:t>
            </a:r>
          </a:p>
          <a:p>
            <a:pPr marL="457200" indent="-457200">
              <a:buFont typeface="Arial" panose="020B0604020202020204" pitchFamily="34" charset="0"/>
              <a:buChar char="•"/>
            </a:pPr>
            <a:r>
              <a:rPr lang="en-US" b="1" dirty="0"/>
              <a:t>Absent or markedly decreased breath sounds</a:t>
            </a:r>
          </a:p>
          <a:p>
            <a:pPr marL="457200" indent="-457200">
              <a:buFont typeface="Arial" panose="020B0604020202020204" pitchFamily="34" charset="0"/>
              <a:buChar char="•"/>
            </a:pPr>
            <a:r>
              <a:rPr lang="en-US" b="1" dirty="0"/>
              <a:t>Oxygen saturations less than 90%</a:t>
            </a:r>
          </a:p>
          <a:p>
            <a:pPr marL="457200" indent="-457200">
              <a:buFont typeface="Arial" panose="020B0604020202020204" pitchFamily="34" charset="0"/>
              <a:buChar char="•"/>
            </a:pPr>
            <a:r>
              <a:rPr lang="en-US" b="1" dirty="0"/>
              <a:t>Traumatic cardiac arrest </a:t>
            </a:r>
            <a:r>
              <a:rPr lang="en-US" i="1" dirty="0"/>
              <a:t>without obvious fatal wounds</a:t>
            </a:r>
          </a:p>
        </p:txBody>
      </p:sp>
      <p:sp>
        <p:nvSpPr>
          <p:cNvPr id="7" name="Rectangle 6">
            <a:extLst>
              <a:ext uri="{FF2B5EF4-FFF2-40B4-BE49-F238E27FC236}">
                <a16:creationId xmlns:a16="http://schemas.microsoft.com/office/drawing/2014/main" id="{28C4CE46-4F1E-45A0-BBEF-7880DA84E5AE}"/>
              </a:ext>
            </a:extLst>
          </p:cNvPr>
          <p:cNvSpPr/>
          <p:nvPr/>
        </p:nvSpPr>
        <p:spPr>
          <a:xfrm>
            <a:off x="478971" y="224987"/>
            <a:ext cx="9650773" cy="461665"/>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chemeClr val="bg1">
                    <a:lumMod val="50000"/>
                  </a:schemeClr>
                </a:solidFill>
                <a:effectLst/>
                <a:uLnTx/>
                <a:uFillTx/>
                <a:latin typeface="Calibri" panose="020F0502020204030204"/>
                <a:ea typeface="+mn-ea"/>
                <a:cs typeface="+mn-cs"/>
              </a:rPr>
              <a:t>Objective </a:t>
            </a:r>
            <a:r>
              <a:rPr lang="en-US" sz="2400" dirty="0">
                <a:solidFill>
                  <a:schemeClr val="bg1">
                    <a:lumMod val="50000"/>
                  </a:schemeClr>
                </a:solidFill>
                <a:latin typeface="Calibri" panose="020F0502020204030204"/>
              </a:rPr>
              <a:t>2</a:t>
            </a:r>
            <a:r>
              <a:rPr kumimoji="0" lang="en-US" sz="2400" b="0" i="0" u="none" strike="noStrike" kern="1200" cap="none" spc="0" normalizeH="0" baseline="0" noProof="0" dirty="0">
                <a:ln>
                  <a:noFill/>
                </a:ln>
                <a:solidFill>
                  <a:schemeClr val="bg1">
                    <a:lumMod val="50000"/>
                  </a:schemeClr>
                </a:solidFill>
                <a:effectLst/>
                <a:uLnTx/>
                <a:uFillTx/>
                <a:latin typeface="Calibri" panose="020F0502020204030204"/>
                <a:ea typeface="+mn-ea"/>
                <a:cs typeface="+mn-cs"/>
              </a:rPr>
              <a:t>:  Key Terms, </a:t>
            </a:r>
            <a:r>
              <a:rPr kumimoji="0" lang="en-US" sz="2400" b="0" i="0" u="none" strike="noStrike" kern="1200" cap="none" spc="0" normalizeH="0" baseline="0" noProof="0" dirty="0">
                <a:ln>
                  <a:noFill/>
                </a:ln>
                <a:effectLst/>
                <a:uLnTx/>
                <a:uFillTx/>
                <a:latin typeface="Calibri" panose="020F0502020204030204"/>
                <a:ea typeface="+mn-ea"/>
                <a:cs typeface="+mn-cs"/>
              </a:rPr>
              <a:t>Indications</a:t>
            </a:r>
            <a:r>
              <a:rPr kumimoji="0" lang="en-US" sz="2400" b="0" i="0" u="none" strike="noStrike" kern="1200" cap="none" spc="0" normalizeH="0" baseline="0" noProof="0" dirty="0">
                <a:ln>
                  <a:noFill/>
                </a:ln>
                <a:solidFill>
                  <a:schemeClr val="bg1">
                    <a:lumMod val="50000"/>
                  </a:schemeClr>
                </a:solidFill>
                <a:effectLst/>
                <a:uLnTx/>
                <a:uFillTx/>
                <a:latin typeface="Calibri" panose="020F0502020204030204"/>
                <a:ea typeface="+mn-ea"/>
                <a:cs typeface="+mn-cs"/>
              </a:rPr>
              <a:t>, Contraindications, Therapeutic Benefits</a:t>
            </a:r>
            <a:r>
              <a:rPr kumimoji="0" lang="en-US" sz="2000" b="0" i="0" u="none" strike="noStrike" kern="1200" cap="none" spc="0" normalizeH="0" baseline="0" noProof="0" dirty="0">
                <a:ln>
                  <a:noFill/>
                </a:ln>
                <a:solidFill>
                  <a:schemeClr val="bg1">
                    <a:lumMod val="50000"/>
                  </a:schemeClr>
                </a:solidFill>
                <a:effectLst/>
                <a:uLnTx/>
                <a:uFillTx/>
                <a:latin typeface="Calibri" panose="020F0502020204030204"/>
                <a:ea typeface="+mn-ea"/>
                <a:cs typeface="+mn-cs"/>
              </a:rPr>
              <a:t> </a:t>
            </a:r>
            <a:endParaRPr kumimoji="0" lang="en-US" sz="1867" b="0" i="0" u="none" strike="noStrike" kern="1200" cap="none" spc="0" normalizeH="0" baseline="0" noProof="0" dirty="0">
              <a:ln>
                <a:noFill/>
              </a:ln>
              <a:solidFill>
                <a:schemeClr val="bg1">
                  <a:lumMod val="50000"/>
                </a:scheme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62196766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2"/>
          </p:nvPr>
        </p:nvSpPr>
        <p:spPr>
          <a:xfrm>
            <a:off x="626915" y="1675479"/>
            <a:ext cx="5736884" cy="3685345"/>
          </a:xfrm>
        </p:spPr>
        <p:txBody>
          <a:bodyPr/>
          <a:lstStyle/>
          <a:p>
            <a:r>
              <a:rPr lang="en-US" sz="3200" b="1" dirty="0">
                <a:solidFill>
                  <a:srgbClr val="88191F"/>
                </a:solidFill>
              </a:rPr>
              <a:t>Contraindications:</a:t>
            </a:r>
            <a:r>
              <a:rPr lang="en-US" sz="3200" b="1" dirty="0">
                <a:solidFill>
                  <a:srgbClr val="C00000"/>
                </a:solidFill>
                <a:effectLst>
                  <a:outerShdw blurRad="38100" dist="38100" dir="2700000" algn="tl">
                    <a:srgbClr val="000000">
                      <a:alpha val="43137"/>
                    </a:srgbClr>
                  </a:outerShdw>
                </a:effectLst>
              </a:rPr>
              <a:t> </a:t>
            </a:r>
            <a:r>
              <a:rPr lang="en-US" sz="2667" dirty="0"/>
              <a:t>Not intended for treatment of simple pneumothorax or hemothorax.</a:t>
            </a:r>
          </a:p>
          <a:p>
            <a:endParaRPr lang="en-US" sz="2667" i="1" dirty="0"/>
          </a:p>
          <a:p>
            <a:r>
              <a:rPr lang="en-US" sz="3200" b="1" dirty="0">
                <a:solidFill>
                  <a:srgbClr val="FF9900"/>
                </a:solidFill>
              </a:rPr>
              <a:t>Warning:</a:t>
            </a:r>
            <a:r>
              <a:rPr lang="en-US" sz="3200" b="1" dirty="0">
                <a:solidFill>
                  <a:srgbClr val="FFC000"/>
                </a:solidFill>
              </a:rPr>
              <a:t> </a:t>
            </a:r>
            <a:r>
              <a:rPr lang="en-US" sz="2667" dirty="0"/>
              <a:t>Failure to utilize this kit properly may result in injury to cardiac, pulmonary, or vascular structures.</a:t>
            </a:r>
          </a:p>
        </p:txBody>
      </p:sp>
      <p:sp>
        <p:nvSpPr>
          <p:cNvPr id="7" name="Rectangle 6">
            <a:extLst>
              <a:ext uri="{FF2B5EF4-FFF2-40B4-BE49-F238E27FC236}">
                <a16:creationId xmlns:a16="http://schemas.microsoft.com/office/drawing/2014/main" id="{B71A7E11-00E2-4EC2-863E-31D2D33326F8}"/>
              </a:ext>
            </a:extLst>
          </p:cNvPr>
          <p:cNvSpPr/>
          <p:nvPr/>
        </p:nvSpPr>
        <p:spPr>
          <a:xfrm>
            <a:off x="478971" y="224987"/>
            <a:ext cx="9650773" cy="461665"/>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chemeClr val="bg1">
                    <a:lumMod val="50000"/>
                  </a:schemeClr>
                </a:solidFill>
                <a:effectLst/>
                <a:uLnTx/>
                <a:uFillTx/>
                <a:latin typeface="Calibri" panose="020F0502020204030204"/>
                <a:ea typeface="+mn-ea"/>
                <a:cs typeface="+mn-cs"/>
              </a:rPr>
              <a:t>Objective </a:t>
            </a:r>
            <a:r>
              <a:rPr lang="en-US" sz="2400" dirty="0">
                <a:solidFill>
                  <a:schemeClr val="bg1">
                    <a:lumMod val="50000"/>
                  </a:schemeClr>
                </a:solidFill>
                <a:latin typeface="Calibri" panose="020F0502020204030204"/>
              </a:rPr>
              <a:t>2</a:t>
            </a:r>
            <a:r>
              <a:rPr kumimoji="0" lang="en-US" sz="2400" b="0" i="0" u="none" strike="noStrike" kern="1200" cap="none" spc="0" normalizeH="0" baseline="0" noProof="0" dirty="0">
                <a:ln>
                  <a:noFill/>
                </a:ln>
                <a:solidFill>
                  <a:schemeClr val="bg1">
                    <a:lumMod val="50000"/>
                  </a:schemeClr>
                </a:solidFill>
                <a:effectLst/>
                <a:uLnTx/>
                <a:uFillTx/>
                <a:latin typeface="Calibri" panose="020F0502020204030204"/>
                <a:ea typeface="+mn-ea"/>
                <a:cs typeface="+mn-cs"/>
              </a:rPr>
              <a:t>:  Key Terms, Indications, </a:t>
            </a:r>
            <a:r>
              <a:rPr kumimoji="0" lang="en-US" sz="2400" b="0" i="0" u="none" strike="noStrike" kern="1200" cap="none" spc="0" normalizeH="0" baseline="0" noProof="0" dirty="0">
                <a:ln>
                  <a:noFill/>
                </a:ln>
                <a:effectLst/>
                <a:uLnTx/>
                <a:uFillTx/>
                <a:latin typeface="Calibri" panose="020F0502020204030204"/>
                <a:ea typeface="+mn-ea"/>
                <a:cs typeface="+mn-cs"/>
              </a:rPr>
              <a:t>Contraindications</a:t>
            </a:r>
            <a:r>
              <a:rPr kumimoji="0" lang="en-US" sz="2400" b="0" i="0" u="none" strike="noStrike" kern="1200" cap="none" spc="0" normalizeH="0" baseline="0" noProof="0" dirty="0">
                <a:ln>
                  <a:noFill/>
                </a:ln>
                <a:solidFill>
                  <a:schemeClr val="bg1">
                    <a:lumMod val="50000"/>
                  </a:schemeClr>
                </a:solidFill>
                <a:effectLst/>
                <a:uLnTx/>
                <a:uFillTx/>
                <a:latin typeface="Calibri" panose="020F0502020204030204"/>
                <a:ea typeface="+mn-ea"/>
                <a:cs typeface="+mn-cs"/>
              </a:rPr>
              <a:t>, Therapeutic Benefits</a:t>
            </a:r>
            <a:r>
              <a:rPr kumimoji="0" lang="en-US" sz="2000" b="0" i="0" u="none" strike="noStrike" kern="1200" cap="none" spc="0" normalizeH="0" baseline="0" noProof="0" dirty="0">
                <a:ln>
                  <a:noFill/>
                </a:ln>
                <a:solidFill>
                  <a:schemeClr val="bg1">
                    <a:lumMod val="50000"/>
                  </a:schemeClr>
                </a:solidFill>
                <a:effectLst/>
                <a:uLnTx/>
                <a:uFillTx/>
                <a:latin typeface="Calibri" panose="020F0502020204030204"/>
                <a:ea typeface="+mn-ea"/>
                <a:cs typeface="+mn-cs"/>
              </a:rPr>
              <a:t> </a:t>
            </a:r>
            <a:endParaRPr kumimoji="0" lang="en-US" sz="1867" b="0" i="0" u="none" strike="noStrike" kern="1200" cap="none" spc="0" normalizeH="0" baseline="0" noProof="0" dirty="0">
              <a:ln>
                <a:noFill/>
              </a:ln>
              <a:solidFill>
                <a:schemeClr val="bg1">
                  <a:lumMod val="50000"/>
                </a:scheme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55808350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529622" y="1145673"/>
            <a:ext cx="11133221" cy="375487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srgbClr val="002060"/>
                </a:solidFill>
                <a:effectLst/>
                <a:uLnTx/>
                <a:uFillTx/>
                <a:latin typeface="Calibri" panose="020F0502020204030204"/>
                <a:ea typeface="+mn-ea"/>
                <a:cs typeface="+mn-cs"/>
              </a:rPr>
              <a:t>Thoracic decompression </a:t>
            </a:r>
            <a:r>
              <a:rPr kumimoji="0" lang="en-US" sz="3200" i="0" u="none" strike="noStrike" kern="1200" cap="none" spc="0" normalizeH="0" baseline="0" noProof="0" dirty="0">
                <a:ln>
                  <a:noFill/>
                </a:ln>
                <a:solidFill>
                  <a:srgbClr val="002060"/>
                </a:solidFill>
                <a:effectLst/>
                <a:uLnTx/>
                <a:uFillTx/>
                <a:latin typeface="Calibri" panose="020F0502020204030204"/>
                <a:ea typeface="+mn-ea"/>
                <a:cs typeface="+mn-cs"/>
              </a:rPr>
              <a:t>(simple thoracostomy) </a:t>
            </a:r>
            <a:r>
              <a:rPr kumimoji="0" lang="en-US" sz="3200" b="0" i="0" u="none" strike="noStrike" kern="1200" cap="none" spc="0" normalizeH="0" baseline="0" noProof="0" dirty="0">
                <a:ln>
                  <a:noFill/>
                </a:ln>
                <a:solidFill>
                  <a:prstClr val="black"/>
                </a:solidFill>
                <a:effectLst/>
                <a:uLnTx/>
                <a:uFillTx/>
                <a:latin typeface="Calibri" panose="020F0502020204030204"/>
                <a:ea typeface="+mn-ea"/>
                <a:cs typeface="+mn-cs"/>
              </a:rPr>
              <a:t>should improve </a:t>
            </a:r>
            <a:r>
              <a:rPr kumimoji="0" lang="en-US" sz="3200" b="0" i="1" u="none" strike="noStrike" kern="1200" cap="none" spc="0" normalizeH="0" baseline="0" noProof="0" dirty="0">
                <a:ln>
                  <a:noFill/>
                </a:ln>
                <a:solidFill>
                  <a:prstClr val="black"/>
                </a:solidFill>
                <a:effectLst/>
                <a:uLnTx/>
                <a:uFillTx/>
                <a:latin typeface="Calibri" panose="020F0502020204030204"/>
                <a:ea typeface="+mn-ea"/>
                <a:cs typeface="+mn-cs"/>
              </a:rPr>
              <a:t>one or more</a:t>
            </a:r>
            <a:r>
              <a:rPr kumimoji="0" lang="en-US" sz="3200" b="0" i="0" u="none" strike="noStrike" kern="1200" cap="none" spc="0" normalizeH="0" baseline="0" noProof="0" dirty="0">
                <a:ln>
                  <a:noFill/>
                </a:ln>
                <a:solidFill>
                  <a:prstClr val="black"/>
                </a:solidFill>
                <a:effectLst/>
                <a:uLnTx/>
                <a:uFillTx/>
                <a:latin typeface="Calibri" panose="020F0502020204030204"/>
                <a:ea typeface="+mn-ea"/>
                <a:cs typeface="+mn-cs"/>
              </a:rPr>
              <a:t> of the following:</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380990" marR="0" lvl="0" indent="-38099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3200" b="0" i="0" u="none" strike="noStrike" kern="1200" cap="none" spc="0" normalizeH="0" baseline="0" noProof="0" dirty="0">
                <a:ln>
                  <a:noFill/>
                </a:ln>
                <a:solidFill>
                  <a:prstClr val="black"/>
                </a:solidFill>
                <a:effectLst/>
                <a:uLnTx/>
                <a:uFillTx/>
                <a:latin typeface="Calibri" panose="020F0502020204030204"/>
                <a:ea typeface="+mn-ea"/>
                <a:cs typeface="+mn-cs"/>
              </a:rPr>
              <a:t>respiratory distress</a:t>
            </a:r>
          </a:p>
          <a:p>
            <a:pPr marL="380990" marR="0" lvl="0" indent="-38099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3200" b="0" i="0" u="none" strike="noStrike" kern="1200" cap="none" spc="0" normalizeH="0" baseline="0" noProof="0" dirty="0">
                <a:ln>
                  <a:noFill/>
                </a:ln>
                <a:solidFill>
                  <a:prstClr val="black"/>
                </a:solidFill>
                <a:effectLst/>
                <a:uLnTx/>
                <a:uFillTx/>
                <a:latin typeface="Calibri" panose="020F0502020204030204"/>
                <a:ea typeface="+mn-ea"/>
                <a:cs typeface="+mn-cs"/>
              </a:rPr>
              <a:t>relief of restrictive pressure between the parietal and visceral pleura </a:t>
            </a:r>
            <a:r>
              <a:rPr kumimoji="0" lang="en-US" sz="2400" b="0" i="0" u="none" strike="noStrike" kern="1200" cap="none" spc="0" normalizeH="0" baseline="0" noProof="0" dirty="0">
                <a:ln>
                  <a:noFill/>
                </a:ln>
                <a:solidFill>
                  <a:prstClr val="white">
                    <a:lumMod val="50000"/>
                  </a:prstClr>
                </a:solidFill>
                <a:effectLst/>
                <a:uLnTx/>
                <a:uFillTx/>
                <a:latin typeface="Calibri" panose="020F0502020204030204"/>
                <a:ea typeface="+mn-ea"/>
                <a:cs typeface="+mn-cs"/>
              </a:rPr>
              <a:t>(secondary to injury or significant medical complication)</a:t>
            </a:r>
          </a:p>
          <a:p>
            <a:pPr marL="380990" marR="0" lvl="0" indent="-38099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3200" b="0" i="0" u="none" strike="noStrike" kern="1200" cap="none" spc="0" normalizeH="0" baseline="0" noProof="0" dirty="0">
                <a:ln>
                  <a:noFill/>
                </a:ln>
                <a:solidFill>
                  <a:prstClr val="black"/>
                </a:solidFill>
                <a:effectLst/>
                <a:uLnTx/>
                <a:uFillTx/>
                <a:latin typeface="Calibri" panose="020F0502020204030204"/>
                <a:ea typeface="+mn-ea"/>
                <a:cs typeface="+mn-cs"/>
              </a:rPr>
              <a:t>oxygen saturation </a:t>
            </a:r>
            <a:r>
              <a:rPr kumimoji="0" lang="en-US" sz="2400" b="0" i="0" u="none" strike="noStrike" kern="1200" cap="none" spc="0" normalizeH="0" baseline="0" noProof="0" dirty="0">
                <a:ln>
                  <a:noFill/>
                </a:ln>
                <a:solidFill>
                  <a:prstClr val="white">
                    <a:lumMod val="50000"/>
                  </a:prstClr>
                </a:solidFill>
                <a:effectLst/>
                <a:uLnTx/>
                <a:uFillTx/>
                <a:latin typeface="Calibri" panose="020F0502020204030204"/>
                <a:ea typeface="+mn-ea"/>
                <a:cs typeface="+mn-cs"/>
              </a:rPr>
              <a:t>(≥ 90% </a:t>
            </a:r>
            <a:r>
              <a:rPr kumimoji="0" lang="en-US" sz="2400" b="0" i="1" u="none" strike="noStrike" kern="1200" cap="none" spc="0" normalizeH="0" baseline="0" noProof="0" dirty="0">
                <a:ln>
                  <a:noFill/>
                </a:ln>
                <a:solidFill>
                  <a:prstClr val="white">
                    <a:lumMod val="50000"/>
                  </a:prstClr>
                </a:solidFill>
                <a:effectLst/>
                <a:uLnTx/>
                <a:uFillTx/>
                <a:latin typeface="Calibri" panose="020F0502020204030204"/>
                <a:ea typeface="+mn-ea"/>
                <a:cs typeface="+mn-cs"/>
              </a:rPr>
              <a:t>may be dependent on use of supplemental oxygen</a:t>
            </a:r>
            <a:r>
              <a:rPr kumimoji="0" lang="en-US" sz="2400" b="0" i="0" u="none" strike="noStrike" kern="1200" cap="none" spc="0" normalizeH="0" baseline="0" noProof="0" dirty="0">
                <a:ln>
                  <a:noFill/>
                </a:ln>
                <a:solidFill>
                  <a:prstClr val="white">
                    <a:lumMod val="50000"/>
                  </a:prstClr>
                </a:solidFill>
                <a:effectLst/>
                <a:uLnTx/>
                <a:uFillTx/>
                <a:latin typeface="Calibri" panose="020F0502020204030204"/>
                <a:ea typeface="+mn-ea"/>
                <a:cs typeface="+mn-cs"/>
              </a:rPr>
              <a:t>)</a:t>
            </a:r>
          </a:p>
          <a:p>
            <a:pPr marL="380990" marR="0" lvl="0" indent="-38099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3200" b="0" i="0" u="none" strike="noStrike" kern="1200" cap="none" spc="0" normalizeH="0" baseline="0" noProof="0" dirty="0">
                <a:ln>
                  <a:noFill/>
                </a:ln>
                <a:solidFill>
                  <a:prstClr val="black"/>
                </a:solidFill>
                <a:effectLst/>
                <a:uLnTx/>
                <a:uFillTx/>
                <a:latin typeface="Calibri" panose="020F0502020204030204"/>
                <a:ea typeface="+mn-ea"/>
                <a:cs typeface="+mn-cs"/>
              </a:rPr>
              <a:t>return of radial pulse or vital signs</a:t>
            </a:r>
          </a:p>
        </p:txBody>
      </p:sp>
      <p:sp>
        <p:nvSpPr>
          <p:cNvPr id="5" name="Rectangle 4">
            <a:extLst>
              <a:ext uri="{FF2B5EF4-FFF2-40B4-BE49-F238E27FC236}">
                <a16:creationId xmlns:a16="http://schemas.microsoft.com/office/drawing/2014/main" id="{D74003BC-01D3-44F6-968B-5AC3CCC15A35}"/>
              </a:ext>
            </a:extLst>
          </p:cNvPr>
          <p:cNvSpPr/>
          <p:nvPr/>
        </p:nvSpPr>
        <p:spPr>
          <a:xfrm>
            <a:off x="478971" y="224987"/>
            <a:ext cx="9650773" cy="461665"/>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chemeClr val="bg1">
                    <a:lumMod val="50000"/>
                  </a:schemeClr>
                </a:solidFill>
                <a:effectLst/>
                <a:uLnTx/>
                <a:uFillTx/>
                <a:latin typeface="Calibri" panose="020F0502020204030204"/>
                <a:ea typeface="+mn-ea"/>
                <a:cs typeface="+mn-cs"/>
              </a:rPr>
              <a:t>Objective </a:t>
            </a:r>
            <a:r>
              <a:rPr lang="en-US" sz="2400" dirty="0">
                <a:solidFill>
                  <a:schemeClr val="bg1">
                    <a:lumMod val="50000"/>
                  </a:schemeClr>
                </a:solidFill>
                <a:latin typeface="Calibri" panose="020F0502020204030204"/>
              </a:rPr>
              <a:t>2</a:t>
            </a:r>
            <a:r>
              <a:rPr kumimoji="0" lang="en-US" sz="2400" b="0" i="0" u="none" strike="noStrike" kern="1200" cap="none" spc="0" normalizeH="0" baseline="0" noProof="0" dirty="0">
                <a:ln>
                  <a:noFill/>
                </a:ln>
                <a:solidFill>
                  <a:schemeClr val="bg1">
                    <a:lumMod val="50000"/>
                  </a:schemeClr>
                </a:solidFill>
                <a:effectLst/>
                <a:uLnTx/>
                <a:uFillTx/>
                <a:latin typeface="Calibri" panose="020F0502020204030204"/>
                <a:ea typeface="+mn-ea"/>
                <a:cs typeface="+mn-cs"/>
              </a:rPr>
              <a:t>:  Key Terms, Indications, Contraindications, </a:t>
            </a:r>
            <a:r>
              <a:rPr kumimoji="0" lang="en-US" sz="2400" b="0" i="0" u="none" strike="noStrike" kern="1200" cap="none" spc="0" normalizeH="0" baseline="0" noProof="0" dirty="0">
                <a:ln>
                  <a:noFill/>
                </a:ln>
                <a:effectLst/>
                <a:uLnTx/>
                <a:uFillTx/>
                <a:latin typeface="Calibri" panose="020F0502020204030204"/>
                <a:ea typeface="+mn-ea"/>
                <a:cs typeface="+mn-cs"/>
              </a:rPr>
              <a:t>Therapeutic Benefits</a:t>
            </a:r>
            <a:r>
              <a:rPr kumimoji="0" lang="en-US" sz="2000" b="0" i="0" u="none" strike="noStrike" kern="1200" cap="none" spc="0" normalizeH="0" baseline="0" noProof="0" dirty="0">
                <a:ln>
                  <a:noFill/>
                </a:ln>
                <a:effectLst/>
                <a:uLnTx/>
                <a:uFillTx/>
                <a:latin typeface="Calibri" panose="020F0502020204030204"/>
                <a:ea typeface="+mn-ea"/>
                <a:cs typeface="+mn-cs"/>
              </a:rPr>
              <a:t> </a:t>
            </a:r>
            <a:endParaRPr kumimoji="0" lang="en-US" sz="1867" b="0" i="0" u="none" strike="noStrike" kern="1200" cap="none" spc="0" normalizeH="0" baseline="0" noProof="0" dirty="0">
              <a:ln>
                <a:noFill/>
              </a:ln>
              <a:effectLst/>
              <a:uLnTx/>
              <a:uFillTx/>
              <a:latin typeface="Calibri" panose="020F0502020204030204"/>
              <a:ea typeface="+mn-ea"/>
              <a:cs typeface="+mn-cs"/>
            </a:endParaRPr>
          </a:p>
        </p:txBody>
      </p:sp>
    </p:spTree>
    <p:extLst>
      <p:ext uri="{BB962C8B-B14F-4D97-AF65-F5344CB8AC3E}">
        <p14:creationId xmlns:p14="http://schemas.microsoft.com/office/powerpoint/2010/main" val="200639355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33DB6D71-5E9D-4A50-84C7-0A32E9EC608F}"/>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71374" y="1019793"/>
            <a:ext cx="6018487" cy="5088399"/>
          </a:xfrm>
          <a:prstGeom prst="rect">
            <a:avLst/>
          </a:prstGeom>
          <a:ln>
            <a:noFill/>
          </a:ln>
          <a:effectLst>
            <a:outerShdw blurRad="292100" dist="139700" dir="2700000" algn="tl" rotWithShape="0">
              <a:srgbClr val="333333">
                <a:alpha val="65000"/>
              </a:srgbClr>
            </a:outerShdw>
          </a:effectLst>
        </p:spPr>
      </p:pic>
      <p:sp>
        <p:nvSpPr>
          <p:cNvPr id="3" name="Rectangle 2">
            <a:extLst>
              <a:ext uri="{FF2B5EF4-FFF2-40B4-BE49-F238E27FC236}">
                <a16:creationId xmlns:a16="http://schemas.microsoft.com/office/drawing/2014/main" id="{4335B8D3-47C1-4059-BB0B-B5849E57AD7A}"/>
              </a:ext>
            </a:extLst>
          </p:cNvPr>
          <p:cNvSpPr/>
          <p:nvPr/>
        </p:nvSpPr>
        <p:spPr>
          <a:xfrm>
            <a:off x="6938599" y="1543446"/>
            <a:ext cx="4948218" cy="3600986"/>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3200" dirty="0">
                <a:solidFill>
                  <a:prstClr val="black"/>
                </a:solidFill>
                <a:latin typeface="Calibri" panose="020F0502020204030204"/>
              </a:rPr>
              <a:t>Landmarks</a:t>
            </a:r>
            <a:r>
              <a:rPr kumimoji="0" lang="en-US" sz="3200" i="0" u="none" strike="noStrike" kern="1200" cap="none" spc="0" normalizeH="0" baseline="0" noProof="0" dirty="0">
                <a:ln>
                  <a:noFill/>
                </a:ln>
                <a:solidFill>
                  <a:prstClr val="black"/>
                </a:solidFill>
                <a:effectLst/>
                <a:uLnTx/>
                <a:uFillTx/>
                <a:latin typeface="Calibri" panose="020F0502020204030204"/>
                <a:ea typeface="+mn-ea"/>
                <a:cs typeface="+mn-cs"/>
              </a:rPr>
              <a:t>: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prstClr val="black"/>
                </a:solidFill>
                <a:effectLst/>
                <a:uLnTx/>
                <a:uFillTx/>
                <a:latin typeface="Calibri" panose="020F0502020204030204"/>
                <a:ea typeface="+mn-ea"/>
                <a:cs typeface="+mn-cs"/>
              </a:rPr>
              <a:t>Simple thoracostomy should </a:t>
            </a:r>
            <a:r>
              <a:rPr lang="en-US" sz="3200" b="1" dirty="0">
                <a:solidFill>
                  <a:prstClr val="black"/>
                </a:solidFill>
                <a:latin typeface="Calibri" panose="020F0502020204030204"/>
              </a:rPr>
              <a:t>be performed on</a:t>
            </a:r>
            <a:r>
              <a:rPr kumimoji="0" lang="en-US" sz="3200" b="1" i="0" u="none" strike="noStrike" kern="1200" cap="none" spc="0" normalizeH="0" baseline="0" noProof="0" dirty="0">
                <a:ln>
                  <a:noFill/>
                </a:ln>
                <a:solidFill>
                  <a:prstClr val="black"/>
                </a:solidFill>
                <a:effectLst/>
                <a:uLnTx/>
                <a:uFillTx/>
                <a:latin typeface="Calibri" panose="020F0502020204030204"/>
                <a:ea typeface="+mn-ea"/>
                <a:cs typeface="+mn-cs"/>
              </a:rPr>
              <a:t> the anterior</a:t>
            </a:r>
            <a:r>
              <a:rPr kumimoji="0" lang="en-US" sz="3200" b="0" i="0" u="none" strike="noStrike" kern="1200" cap="none" spc="0" normalizeH="0" baseline="0" noProof="0" dirty="0">
                <a:ln>
                  <a:noFill/>
                </a:ln>
                <a:solidFill>
                  <a:prstClr val="black"/>
                </a:solidFill>
                <a:effectLst/>
                <a:uLnTx/>
                <a:uFillTx/>
                <a:latin typeface="Calibri" panose="020F0502020204030204"/>
                <a:ea typeface="+mn-ea"/>
                <a:cs typeface="+mn-cs"/>
              </a:rPr>
              <a:t> </a:t>
            </a:r>
            <a:r>
              <a:rPr lang="en-US" sz="3200" i="1" dirty="0">
                <a:solidFill>
                  <a:schemeClr val="bg1">
                    <a:lumMod val="65000"/>
                  </a:schemeClr>
                </a:solidFill>
                <a:latin typeface="Calibri" panose="020F0502020204030204"/>
              </a:rPr>
              <a:t>(o</a:t>
            </a:r>
            <a:r>
              <a:rPr kumimoji="0" lang="en-US" sz="3200" b="0" i="1" u="none" strike="noStrike" kern="1200" cap="none" spc="0" normalizeH="0" baseline="0" noProof="0" dirty="0">
                <a:ln>
                  <a:noFill/>
                </a:ln>
                <a:solidFill>
                  <a:schemeClr val="bg1">
                    <a:lumMod val="65000"/>
                  </a:schemeClr>
                </a:solidFill>
                <a:effectLst/>
                <a:uLnTx/>
                <a:uFillTx/>
                <a:latin typeface="Calibri" panose="020F0502020204030204"/>
                <a:ea typeface="+mn-ea"/>
                <a:cs typeface="+mn-cs"/>
              </a:rPr>
              <a:t>r between the anterior and mid-axillary)</a:t>
            </a:r>
            <a:r>
              <a:rPr kumimoji="0" lang="en-US" sz="36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US" sz="3200" b="1" i="0" u="none" strike="noStrike" kern="1200" cap="none" spc="0" normalizeH="0" baseline="0" noProof="0" dirty="0">
                <a:ln>
                  <a:noFill/>
                </a:ln>
                <a:solidFill>
                  <a:prstClr val="black"/>
                </a:solidFill>
                <a:effectLst/>
                <a:uLnTx/>
                <a:uFillTx/>
                <a:latin typeface="Calibri" panose="020F0502020204030204"/>
                <a:ea typeface="+mn-ea"/>
                <a:cs typeface="+mn-cs"/>
              </a:rPr>
              <a:t>line </a:t>
            </a:r>
            <a:r>
              <a:rPr lang="en-US" sz="3200" b="1" dirty="0">
                <a:solidFill>
                  <a:prstClr val="black"/>
                </a:solidFill>
                <a:latin typeface="Calibri" panose="020F0502020204030204"/>
              </a:rPr>
              <a:t>at</a:t>
            </a:r>
            <a:r>
              <a:rPr kumimoji="0" lang="en-US" sz="3200" b="1" i="0" u="none" strike="noStrike" kern="1200" cap="none" spc="0" normalizeH="0" baseline="0" noProof="0" dirty="0">
                <a:ln>
                  <a:noFill/>
                </a:ln>
                <a:solidFill>
                  <a:prstClr val="black"/>
                </a:solidFill>
                <a:effectLst/>
                <a:uLnTx/>
                <a:uFillTx/>
                <a:latin typeface="Calibri" panose="020F0502020204030204"/>
                <a:ea typeface="+mn-ea"/>
                <a:cs typeface="+mn-cs"/>
              </a:rPr>
              <a:t> the 4</a:t>
            </a:r>
            <a:r>
              <a:rPr kumimoji="0" lang="en-US" sz="3200" b="1" i="0" u="none" strike="noStrike" kern="1200" cap="none" spc="0" normalizeH="0" baseline="30000" noProof="0" dirty="0">
                <a:ln>
                  <a:noFill/>
                </a:ln>
                <a:solidFill>
                  <a:prstClr val="black"/>
                </a:solidFill>
                <a:effectLst/>
                <a:uLnTx/>
                <a:uFillTx/>
                <a:latin typeface="Calibri" panose="020F0502020204030204"/>
                <a:ea typeface="+mn-ea"/>
                <a:cs typeface="+mn-cs"/>
              </a:rPr>
              <a:t>th</a:t>
            </a:r>
            <a:r>
              <a:rPr kumimoji="0" lang="en-US" sz="3200" b="1" i="0" u="none" strike="noStrike" kern="1200" cap="none" spc="0" normalizeH="0" baseline="0" noProof="0" dirty="0">
                <a:ln>
                  <a:noFill/>
                </a:ln>
                <a:solidFill>
                  <a:prstClr val="black"/>
                </a:solidFill>
                <a:effectLst/>
                <a:uLnTx/>
                <a:uFillTx/>
                <a:latin typeface="Calibri" panose="020F0502020204030204"/>
                <a:ea typeface="+mn-ea"/>
                <a:cs typeface="+mn-cs"/>
              </a:rPr>
              <a:t> or 5</a:t>
            </a:r>
            <a:r>
              <a:rPr kumimoji="0" lang="en-US" sz="3200" b="1" i="0" u="none" strike="noStrike" kern="1200" cap="none" spc="0" normalizeH="0" baseline="30000" noProof="0" dirty="0">
                <a:ln>
                  <a:noFill/>
                </a:ln>
                <a:solidFill>
                  <a:prstClr val="black"/>
                </a:solidFill>
                <a:effectLst/>
                <a:uLnTx/>
                <a:uFillTx/>
                <a:latin typeface="Calibri" panose="020F0502020204030204"/>
                <a:ea typeface="+mn-ea"/>
                <a:cs typeface="+mn-cs"/>
              </a:rPr>
              <a:t>th</a:t>
            </a:r>
            <a:r>
              <a:rPr kumimoji="0" lang="en-US" sz="3200" b="1" i="0" u="none" strike="noStrike" kern="1200" cap="none" spc="0" normalizeH="0" baseline="0" noProof="0" dirty="0">
                <a:ln>
                  <a:noFill/>
                </a:ln>
                <a:solidFill>
                  <a:prstClr val="black"/>
                </a:solidFill>
                <a:effectLst/>
                <a:uLnTx/>
                <a:uFillTx/>
                <a:latin typeface="Calibri" panose="020F0502020204030204"/>
                <a:ea typeface="+mn-ea"/>
                <a:cs typeface="+mn-cs"/>
              </a:rPr>
              <a:t> intercostal space   </a:t>
            </a:r>
          </a:p>
        </p:txBody>
      </p:sp>
      <p:sp>
        <p:nvSpPr>
          <p:cNvPr id="4" name="Rectangle 3">
            <a:extLst>
              <a:ext uri="{FF2B5EF4-FFF2-40B4-BE49-F238E27FC236}">
                <a16:creationId xmlns:a16="http://schemas.microsoft.com/office/drawing/2014/main" id="{32CFDA92-AA4D-46B1-8178-AF76BB227324}"/>
              </a:ext>
            </a:extLst>
          </p:cNvPr>
          <p:cNvSpPr/>
          <p:nvPr/>
        </p:nvSpPr>
        <p:spPr>
          <a:xfrm>
            <a:off x="478972" y="224987"/>
            <a:ext cx="3107745" cy="461665"/>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chemeClr val="bg1">
                    <a:lumMod val="50000"/>
                  </a:schemeClr>
                </a:solidFill>
                <a:effectLst/>
                <a:uLnTx/>
                <a:uFillTx/>
                <a:latin typeface="Calibri" panose="020F0502020204030204"/>
                <a:ea typeface="+mn-ea"/>
                <a:cs typeface="+mn-cs"/>
              </a:rPr>
              <a:t>Objective 3: </a:t>
            </a:r>
            <a:r>
              <a:rPr lang="en-US" sz="2400" dirty="0">
                <a:solidFill>
                  <a:schemeClr val="bg1">
                    <a:lumMod val="50000"/>
                  </a:schemeClr>
                </a:solidFill>
                <a:latin typeface="Calibri" panose="020F0502020204030204"/>
              </a:rPr>
              <a:t>Landmarks</a:t>
            </a:r>
            <a:r>
              <a:rPr kumimoji="0" lang="en-US" sz="1867" b="0" i="0" u="none" strike="noStrike" kern="1200" cap="none" spc="0" normalizeH="0" baseline="0" noProof="0" dirty="0">
                <a:ln>
                  <a:noFill/>
                </a:ln>
                <a:solidFill>
                  <a:schemeClr val="bg1">
                    <a:lumMod val="50000"/>
                  </a:schemeClr>
                </a:solidFill>
                <a:effectLst/>
                <a:uLnTx/>
                <a:uFillTx/>
                <a:latin typeface="Calibri" panose="020F0502020204030204"/>
                <a:ea typeface="+mn-ea"/>
                <a:cs typeface="+mn-cs"/>
              </a:rPr>
              <a:t> </a:t>
            </a:r>
          </a:p>
        </p:txBody>
      </p:sp>
    </p:spTree>
    <p:extLst>
      <p:ext uri="{BB962C8B-B14F-4D97-AF65-F5344CB8AC3E}">
        <p14:creationId xmlns:p14="http://schemas.microsoft.com/office/powerpoint/2010/main" val="3524542023"/>
      </p:ext>
    </p:extLst>
  </p:cSld>
  <p:clrMapOvr>
    <a:masterClrMapping/>
  </p:clrMapOvr>
</p:sld>
</file>

<file path=ppt/theme/theme1.xml><?xml version="1.0" encoding="utf-8"?>
<a:theme xmlns:a="http://schemas.openxmlformats.org/drawingml/2006/main" name="1_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1099</TotalTime>
  <Words>2825</Words>
  <Application>Microsoft Office PowerPoint</Application>
  <PresentationFormat>Widescreen</PresentationFormat>
  <Paragraphs>365</Paragraphs>
  <Slides>27</Slides>
  <Notes>27</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27</vt:i4>
      </vt:variant>
    </vt:vector>
  </HeadingPairs>
  <TitlesOfParts>
    <vt:vector size="33" baseType="lpstr">
      <vt:lpstr>AntennaCond-Bold</vt:lpstr>
      <vt:lpstr>Arial</vt:lpstr>
      <vt:lpstr>Calibri</vt:lpstr>
      <vt:lpstr>Calibri Light</vt:lpstr>
      <vt:lpstr>Times New Roman</vt:lpstr>
      <vt:lpstr>1_Office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Scotty Bolleter</dc:creator>
  <cp:lastModifiedBy>Scotty Bolleter</cp:lastModifiedBy>
  <cp:revision>90</cp:revision>
  <cp:lastPrinted>2018-11-07T16:41:56Z</cp:lastPrinted>
  <dcterms:created xsi:type="dcterms:W3CDTF">2018-11-01T11:58:14Z</dcterms:created>
  <dcterms:modified xsi:type="dcterms:W3CDTF">2019-06-20T19:49:17Z</dcterms:modified>
</cp:coreProperties>
</file>